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Lst>
  <p:sldSz cy="5143500" cx="9144000"/>
  <p:notesSz cx="6858000" cy="9144000"/>
  <p:embeddedFontLst>
    <p:embeddedFont>
      <p:font typeface="Raleway"/>
      <p:regular r:id="rId106"/>
      <p:bold r:id="rId107"/>
      <p:italic r:id="rId108"/>
      <p:boldItalic r:id="rId109"/>
    </p:embeddedFont>
    <p:embeddedFont>
      <p:font typeface="Roboto"/>
      <p:regular r:id="rId110"/>
      <p:bold r:id="rId111"/>
      <p:italic r:id="rId112"/>
      <p:boldItalic r:id="rId113"/>
    </p:embeddedFont>
    <p:embeddedFont>
      <p:font typeface="Source Sans Pro"/>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aleway-bold.fntdata"/><Relationship Id="rId106" Type="http://schemas.openxmlformats.org/officeDocument/2006/relationships/font" Target="fonts/Raleway-regular.fntdata"/><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aleway-boldItalic.fntdata"/><Relationship Id="rId108" Type="http://schemas.openxmlformats.org/officeDocument/2006/relationships/font" Target="fonts/Raleway-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SourceSansPro-boldItalic.fntdata"/><Relationship Id="rId116" Type="http://schemas.openxmlformats.org/officeDocument/2006/relationships/font" Target="fonts/SourceSansPro-italic.fntdata"/><Relationship Id="rId115" Type="http://schemas.openxmlformats.org/officeDocument/2006/relationships/font" Target="fonts/SourceSansPro-bold.fntdata"/><Relationship Id="rId15" Type="http://schemas.openxmlformats.org/officeDocument/2006/relationships/slide" Target="slides/slide9.xml"/><Relationship Id="rId110"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SourceSansPro-regular.fntdata"/><Relationship Id="rId18" Type="http://schemas.openxmlformats.org/officeDocument/2006/relationships/slide" Target="slides/slide12.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antamagazine.org/is-alphago-really-such-a-big-deal-20160329/"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antamagazine.org/20130723-as-machines-get-smarter-evidence-they-learn-like-us/" TargetMode="External"/><Relationship Id="rId3" Type="http://schemas.openxmlformats.org/officeDocument/2006/relationships/hyperlink" Target="https://www.quantamagazine.org/20130723-as-machines-get-smarter-evidence-they-learn-like-us/"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ature.com/nature/journal/v518/n7540/full/nature14236.html" TargetMode="External"/><Relationship Id="rId3" Type="http://schemas.openxmlformats.org/officeDocument/2006/relationships/hyperlink" Target="http://www.nature.com/nature/journal/v518/n7540/full/nature14236.html"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55c930b1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55c930b1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455c930b14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455c930b14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55c930b14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55c930b14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55c930b14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55c930b14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55c930b14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55c930b14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55c930b14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455c930b14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d84efdce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d84efdce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455c930b14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455c930b14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72e13fd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72e13fd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d84efdc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d84efdc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d84efdce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d84efdce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72e13fd0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72e13fd0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d84efdce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8d84efdce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72e13fd0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72e13fd0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29a7f454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29a7f454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29a7f454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29a7f454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29a7f454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429a7f454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d84efdce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d84efdce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8d84efdce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8d84efdce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d84efdce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d84efdce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429a7f454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429a7f454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d84efdce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d84efdce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429a7f454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429a7f454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2bfefc7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42bfefc7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d84efdce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d84efdce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8d84efdce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8d84efdce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455c9312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455c9312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2bfefc7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42bfefc7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42bfefc74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42bfefc74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2bfefc7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42bfefc7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2bfefc74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42bfefc74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412caa5a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412caa5a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29a7f454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429a7f454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d84efdce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d84efdce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d802d8e8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8d802d8e8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8d802d8e8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8d802d8e8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d802d8e8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8d802d8e8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8d802d8e8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8d802d8e8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8d802d8e8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8d802d8e8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d802d8e8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d802d8e8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d802d8e8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d802d8e8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8d802d8e8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8d802d8e8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8d802d8e8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8d802d8e8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72e13f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72e13f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8d802d8e8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8d802d8e8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8d802d8e8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8d802d8e8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d157d2a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d157d2a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429a7f454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429a7f454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d157d2a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d157d2a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d157d2a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d157d2a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d157d2a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d157d2a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429a7f466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429a7f466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455c9312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455c9312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429a7f46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429a7f46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d84efdce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8d84efdce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8d157d2aa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8d157d2aa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29a7f466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429a7f466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429a7f466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429a7f466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29a7f466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429a7f466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e4ff624c91f1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e4ff624c91f1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d658ff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d658ff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429a7f46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429a7f46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43848a31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43848a31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example, often used by Balaraman Ravindran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Learning to cycle, is not an example of supervised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supervised learning either, because it would mean, that you watched hundreds of videos of people cycling and learnt inherent pattern and reproduced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this is distinct from supervised and unsupervised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Mathematical formalism for learning through reward and punishment/negative reward, etc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3848a31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3848a31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43848a31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43848a31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d84efdce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d84efdce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43848a31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43848a31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43848a31a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43848a31a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Fundamentally - Science of decision making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Economics: Game theory, rational being,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Neuroscience and Psychology: Pavlov’s dog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 Science: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Mathematics and Engineering: Control Theory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43848a31a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43848a31a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Are the observation that the agent receives, example: in chess how the pieces are placed, here all the information is known, whereas for blackjack state will only be the cards on the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Environment: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Reward: win or lose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for a maze, what direction will the robot go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Agent: a robot, or person playing chess, etc</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3848a31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43848a31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43848a31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43848a31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43848a31a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43848a31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455c930b1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455c930b1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455c930b1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455c930b1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55c930b1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455c930b1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455c930b1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455c930b1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d84efdce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d84efdce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455c930b1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455c930b1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455c930b1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455c930b1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455c930b1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455c930b1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55c930b1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55c930b1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455c930b1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455c930b14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455c930b14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455c930b14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43848a31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43848a31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though is with a caveat,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problems we face in the real world can be extremely complicated in many different ways and therefore a typical RL algorithm has no clue to solve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breakthrough was found through the combination of deep learning and Reinforcement </a:t>
            </a:r>
            <a:r>
              <a:rPr lang="en"/>
              <a:t>learning</a:t>
            </a:r>
            <a:r>
              <a:rPr lang="en"/>
              <a:t> to get Deep Reinforcement Learning</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455c930b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455c930b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43848a31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43848a31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43848a31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43848a31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29a7f454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29a7f454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43848a31a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43848a31a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https://www.quantamagazine.org/is-alphago-really-such-a-big-deal-20160329/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Transfer Learning, etc</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43848a31a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43848a31a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Ultimately, the Deep Blue developers used two main ideas. The first was to build a function that incorporated lots of detailed chess knowledge to evaluate any given board position. The second was to use immense computing power to evaluate lots of possible positions, picking out the move that would force the best possible final board 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43848a31a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43848a31a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begin, AlphaGo took 150,000 games played by good human players and used an</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artificial neural network</a:t>
            </a:r>
            <a:r>
              <a:rPr lang="en">
                <a:solidFill>
                  <a:schemeClr val="dk1"/>
                </a:solidFill>
              </a:rPr>
              <a:t> to find patterns in those games. In particular, it learned to predict with high probability what move a human player would take in any given position. AlphaGo’s designers then improved the neural network by repeatedly playing it against earlier versions of itself, adjusting the network so it gradually improved its chance of winning.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43848a31a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43848a31a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In an</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earlier paper</a:t>
            </a:r>
            <a:r>
              <a:rPr lang="en">
                <a:solidFill>
                  <a:schemeClr val="dk1"/>
                </a:solidFill>
              </a:rPr>
              <a:t>, the same organization that built AlphaGo — Google DeepMind — built a neural network that learned to play 49 classic Atari 2600 video games, in many cases reaching a level that human experts couldn’t match. The conservative approach to solving this problem with a computer would be in the style of Deep Blue: A human programmer would analyze each game and figure out detailed control strategies for playing it.</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455c930b14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455c930b14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455c930b14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455c930b14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429a7f454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429a7f454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455c930b1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455c930b1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8c8d6a5bf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8c8d6a5bf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8c8d6a5bf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8c8d6a5bf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0" name="Google Shape;60;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 name="Google Shape;5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 Id="rId10" Type="http://schemas.openxmlformats.org/officeDocument/2006/relationships/image" Target="../media/image25.png"/><Relationship Id="rId9"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docs.google.com/presentation/d/1mL3WcDa2B30UwxR8ZahPlU7R1VXUnRafFQV_ts-QjwE/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ZypmhnzH-AY" TargetMode="Externa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aljazeera.com/news/2022/11/13/eye-in-the-sky-ai-at-world-cup-to-check-crowds-control-climat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45.gif"/><Relationship Id="rId5"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youtu.be/UYuNUhYGp2I" TargetMode="External"/><Relationship Id="rId4" Type="http://schemas.openxmlformats.org/officeDocument/2006/relationships/hyperlink" Target="https://youtu.be/4h4WihrhAPM" TargetMode="External"/><Relationship Id="rId5" Type="http://schemas.openxmlformats.org/officeDocument/2006/relationships/hyperlink" Target="https://hasocfire.github.io"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www.youtube.com/watch?v=V1eYniJ0Rnk" TargetMode="External"/><Relationship Id="rId4" Type="http://schemas.openxmlformats.org/officeDocument/2006/relationships/image" Target="../media/image7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www.youtube.com/watch?v=n2gE7n11h1Y" TargetMode="External"/><Relationship Id="rId4" Type="http://schemas.openxmlformats.org/officeDocument/2006/relationships/image" Target="../media/image7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5.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6.png"/><Relationship Id="rId4"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5"/>
          <p:cNvSpPr txBox="1"/>
          <p:nvPr>
            <p:ph type="ctrTitle"/>
          </p:nvPr>
        </p:nvSpPr>
        <p:spPr>
          <a:xfrm>
            <a:off x="485875" y="264475"/>
            <a:ext cx="8183700" cy="1473600"/>
          </a:xfrm>
          <a:prstGeom prst="rect">
            <a:avLst/>
          </a:prstGeom>
          <a:solidFill>
            <a:schemeClr val="lt1"/>
          </a:solidFill>
        </p:spPr>
        <p:txBody>
          <a:bodyPr anchorCtr="0" anchor="b" bIns="91425" lIns="91425" spcFirstLastPara="1" rIns="91425" wrap="square" tIns="91425">
            <a:normAutofit/>
          </a:bodyPr>
          <a:lstStyle/>
          <a:p>
            <a:pPr indent="0" lvl="0" marL="0" rtl="0" algn="l">
              <a:spcBef>
                <a:spcPts val="0"/>
              </a:spcBef>
              <a:spcAft>
                <a:spcPts val="0"/>
              </a:spcAft>
              <a:buNone/>
            </a:pPr>
            <a:r>
              <a:rPr lang="en"/>
              <a:t>Hello World!</a:t>
            </a:r>
            <a:br>
              <a:rPr lang="en"/>
            </a:br>
            <a:r>
              <a:rPr lang="en"/>
              <a:t>- The AI Chapter</a:t>
            </a:r>
            <a:endParaRPr/>
          </a:p>
        </p:txBody>
      </p:sp>
      <p:sp>
        <p:nvSpPr>
          <p:cNvPr id="104" name="Google Shape;104;p25"/>
          <p:cNvSpPr txBox="1"/>
          <p:nvPr>
            <p:ph idx="1" type="subTitle"/>
          </p:nvPr>
        </p:nvSpPr>
        <p:spPr>
          <a:xfrm>
            <a:off x="485875" y="1825525"/>
            <a:ext cx="4469700" cy="598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3542"/>
              <a:t>By </a:t>
            </a:r>
            <a:r>
              <a:rPr lang="en" sz="3542"/>
              <a:t>Epoch Team, IIT Hyderabad</a:t>
            </a:r>
            <a:endParaRPr sz="3542"/>
          </a:p>
        </p:txBody>
      </p:sp>
      <p:pic>
        <p:nvPicPr>
          <p:cNvPr id="105" name="Google Shape;105;p25"/>
          <p:cNvPicPr preferRelativeResize="0"/>
          <p:nvPr/>
        </p:nvPicPr>
        <p:blipFill>
          <a:blip r:embed="rId3">
            <a:alphaModFix/>
          </a:blip>
          <a:stretch>
            <a:fillRect/>
          </a:stretch>
        </p:blipFill>
        <p:spPr>
          <a:xfrm>
            <a:off x="7438725" y="3234975"/>
            <a:ext cx="1123400" cy="1123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Science = Statistics? Definitely n0t!</a:t>
            </a:r>
            <a:endParaRPr/>
          </a:p>
        </p:txBody>
      </p:sp>
      <p:sp>
        <p:nvSpPr>
          <p:cNvPr id="166" name="Google Shape;16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Roboto"/>
              <a:buAutoNum type="arabicPeriod"/>
            </a:pPr>
            <a:r>
              <a:rPr lang="en">
                <a:highlight>
                  <a:srgbClr val="FFFFFF"/>
                </a:highlight>
                <a:latin typeface="Roboto"/>
                <a:ea typeface="Roboto"/>
                <a:cs typeface="Roboto"/>
                <a:sym typeface="Roboto"/>
              </a:rPr>
              <a:t>Data science is the field of applying advanced analytics techniques and scientific principles to extract valuable information from data for business, decision-making, strategic planning and other uses.</a:t>
            </a:r>
            <a:endParaRPr>
              <a:latin typeface="Roboto"/>
              <a:ea typeface="Roboto"/>
              <a:cs typeface="Roboto"/>
              <a:sym typeface="Roboto"/>
            </a:endParaRPr>
          </a:p>
        </p:txBody>
      </p:sp>
      <p:pic>
        <p:nvPicPr>
          <p:cNvPr id="167" name="Google Shape;167;p34"/>
          <p:cNvPicPr preferRelativeResize="0"/>
          <p:nvPr/>
        </p:nvPicPr>
        <p:blipFill>
          <a:blip r:embed="rId3">
            <a:alphaModFix/>
          </a:blip>
          <a:stretch>
            <a:fillRect/>
          </a:stretch>
        </p:blipFill>
        <p:spPr>
          <a:xfrm>
            <a:off x="923550" y="2342050"/>
            <a:ext cx="3112701" cy="2444251"/>
          </a:xfrm>
          <a:prstGeom prst="rect">
            <a:avLst/>
          </a:prstGeom>
          <a:noFill/>
          <a:ln>
            <a:noFill/>
          </a:ln>
        </p:spPr>
      </p:pic>
      <p:pic>
        <p:nvPicPr>
          <p:cNvPr id="168" name="Google Shape;168;p34"/>
          <p:cNvPicPr preferRelativeResize="0"/>
          <p:nvPr/>
        </p:nvPicPr>
        <p:blipFill>
          <a:blip r:embed="rId4">
            <a:alphaModFix/>
          </a:blip>
          <a:stretch>
            <a:fillRect/>
          </a:stretch>
        </p:blipFill>
        <p:spPr>
          <a:xfrm>
            <a:off x="5558248" y="2227275"/>
            <a:ext cx="2677624" cy="2673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5"/>
          <p:cNvPicPr preferRelativeResize="0"/>
          <p:nvPr/>
        </p:nvPicPr>
        <p:blipFill>
          <a:blip r:embed="rId3">
            <a:alphaModFix/>
          </a:blip>
          <a:stretch>
            <a:fillRect/>
          </a:stretch>
        </p:blipFill>
        <p:spPr>
          <a:xfrm>
            <a:off x="0" y="179070"/>
            <a:ext cx="9144000" cy="47853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267775"/>
            <a:ext cx="9827700" cy="8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00"/>
              <a:t>Tools (or) Libraries at hand - </a:t>
            </a:r>
            <a:r>
              <a:rPr lang="en" sz="2500" strike="sngStrike"/>
              <a:t>Next Session Topic</a:t>
            </a:r>
            <a:r>
              <a:rPr lang="en" sz="2500"/>
              <a:t>…shhhhh</a:t>
            </a:r>
            <a:endParaRPr sz="2500"/>
          </a:p>
        </p:txBody>
      </p:sp>
      <p:sp>
        <p:nvSpPr>
          <p:cNvPr id="181" name="Google Shape;181;p36"/>
          <p:cNvSpPr txBox="1"/>
          <p:nvPr>
            <p:ph idx="1" type="body"/>
          </p:nvPr>
        </p:nvSpPr>
        <p:spPr>
          <a:xfrm>
            <a:off x="311700" y="1152475"/>
            <a:ext cx="8463900" cy="3581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Numpy - to work with arrays and vectors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Pandas - to work with the dataset (.csv files)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Matplotlib &amp; Seaborn - for visualization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Tensorflow - to create deep learning models</a:t>
            </a:r>
            <a:endParaRPr/>
          </a:p>
          <a:p>
            <a:pPr indent="0" lvl="0" marL="0" rtl="0" algn="l">
              <a:spcBef>
                <a:spcPts val="1200"/>
              </a:spcBef>
              <a:spcAft>
                <a:spcPts val="1200"/>
              </a:spcAft>
              <a:buNone/>
            </a:pPr>
            <a:r>
              <a:t/>
            </a:r>
            <a:endParaRPr/>
          </a:p>
        </p:txBody>
      </p:sp>
      <p:pic>
        <p:nvPicPr>
          <p:cNvPr id="182" name="Google Shape;182;p36"/>
          <p:cNvPicPr preferRelativeResize="0"/>
          <p:nvPr/>
        </p:nvPicPr>
        <p:blipFill>
          <a:blip r:embed="rId3">
            <a:alphaModFix/>
          </a:blip>
          <a:stretch>
            <a:fillRect/>
          </a:stretch>
        </p:blipFill>
        <p:spPr>
          <a:xfrm>
            <a:off x="5463213" y="1202313"/>
            <a:ext cx="745575" cy="745575"/>
          </a:xfrm>
          <a:prstGeom prst="rect">
            <a:avLst/>
          </a:prstGeom>
          <a:noFill/>
          <a:ln>
            <a:noFill/>
          </a:ln>
        </p:spPr>
      </p:pic>
      <p:pic>
        <p:nvPicPr>
          <p:cNvPr id="183" name="Google Shape;183;p36"/>
          <p:cNvPicPr preferRelativeResize="0"/>
          <p:nvPr/>
        </p:nvPicPr>
        <p:blipFill>
          <a:blip r:embed="rId4">
            <a:alphaModFix/>
          </a:blip>
          <a:stretch>
            <a:fillRect/>
          </a:stretch>
        </p:blipFill>
        <p:spPr>
          <a:xfrm>
            <a:off x="5066366" y="2081772"/>
            <a:ext cx="1539260" cy="623400"/>
          </a:xfrm>
          <a:prstGeom prst="rect">
            <a:avLst/>
          </a:prstGeom>
          <a:noFill/>
          <a:ln>
            <a:noFill/>
          </a:ln>
        </p:spPr>
      </p:pic>
      <p:pic>
        <p:nvPicPr>
          <p:cNvPr id="184" name="Google Shape;184;p36"/>
          <p:cNvPicPr preferRelativeResize="0"/>
          <p:nvPr/>
        </p:nvPicPr>
        <p:blipFill>
          <a:blip r:embed="rId5">
            <a:alphaModFix/>
          </a:blip>
          <a:stretch>
            <a:fillRect/>
          </a:stretch>
        </p:blipFill>
        <p:spPr>
          <a:xfrm>
            <a:off x="5463213" y="2854150"/>
            <a:ext cx="745575" cy="745575"/>
          </a:xfrm>
          <a:prstGeom prst="rect">
            <a:avLst/>
          </a:prstGeom>
          <a:noFill/>
          <a:ln>
            <a:noFill/>
          </a:ln>
        </p:spPr>
      </p:pic>
      <p:pic>
        <p:nvPicPr>
          <p:cNvPr id="185" name="Google Shape;185;p36"/>
          <p:cNvPicPr preferRelativeResize="0"/>
          <p:nvPr/>
        </p:nvPicPr>
        <p:blipFill>
          <a:blip r:embed="rId6">
            <a:alphaModFix/>
          </a:blip>
          <a:stretch>
            <a:fillRect/>
          </a:stretch>
        </p:blipFill>
        <p:spPr>
          <a:xfrm>
            <a:off x="5463212" y="3748700"/>
            <a:ext cx="745577" cy="797358"/>
          </a:xfrm>
          <a:prstGeom prst="rect">
            <a:avLst/>
          </a:prstGeom>
          <a:noFill/>
          <a:ln>
            <a:noFill/>
          </a:ln>
        </p:spPr>
      </p:pic>
      <p:pic>
        <p:nvPicPr>
          <p:cNvPr id="186" name="Google Shape;186;p36"/>
          <p:cNvPicPr preferRelativeResize="0"/>
          <p:nvPr/>
        </p:nvPicPr>
        <p:blipFill>
          <a:blip r:embed="rId7">
            <a:alphaModFix/>
          </a:blip>
          <a:stretch>
            <a:fillRect/>
          </a:stretch>
        </p:blipFill>
        <p:spPr>
          <a:xfrm>
            <a:off x="7677301" y="518450"/>
            <a:ext cx="1364649" cy="148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7"/>
          <p:cNvPicPr preferRelativeResize="0"/>
          <p:nvPr/>
        </p:nvPicPr>
        <p:blipFill>
          <a:blip r:embed="rId3">
            <a:alphaModFix/>
          </a:blip>
          <a:stretch>
            <a:fillRect/>
          </a:stretch>
        </p:blipFill>
        <p:spPr>
          <a:xfrm>
            <a:off x="3489500" y="150913"/>
            <a:ext cx="1609375" cy="1609375"/>
          </a:xfrm>
          <a:prstGeom prst="rect">
            <a:avLst/>
          </a:prstGeom>
          <a:noFill/>
          <a:ln>
            <a:noFill/>
          </a:ln>
        </p:spPr>
      </p:pic>
      <p:pic>
        <p:nvPicPr>
          <p:cNvPr id="192" name="Google Shape;192;p37"/>
          <p:cNvPicPr preferRelativeResize="0"/>
          <p:nvPr/>
        </p:nvPicPr>
        <p:blipFill>
          <a:blip r:embed="rId4">
            <a:alphaModFix/>
          </a:blip>
          <a:stretch>
            <a:fillRect/>
          </a:stretch>
        </p:blipFill>
        <p:spPr>
          <a:xfrm>
            <a:off x="1717850" y="1671900"/>
            <a:ext cx="1771650" cy="1771650"/>
          </a:xfrm>
          <a:prstGeom prst="rect">
            <a:avLst/>
          </a:prstGeom>
          <a:noFill/>
          <a:ln>
            <a:noFill/>
          </a:ln>
        </p:spPr>
      </p:pic>
      <p:pic>
        <p:nvPicPr>
          <p:cNvPr id="193" name="Google Shape;193;p37"/>
          <p:cNvPicPr preferRelativeResize="0"/>
          <p:nvPr/>
        </p:nvPicPr>
        <p:blipFill>
          <a:blip r:embed="rId5">
            <a:alphaModFix/>
          </a:blip>
          <a:stretch>
            <a:fillRect/>
          </a:stretch>
        </p:blipFill>
        <p:spPr>
          <a:xfrm>
            <a:off x="5098875" y="1318100"/>
            <a:ext cx="1771650" cy="1771650"/>
          </a:xfrm>
          <a:prstGeom prst="rect">
            <a:avLst/>
          </a:prstGeom>
          <a:noFill/>
          <a:ln>
            <a:noFill/>
          </a:ln>
        </p:spPr>
      </p:pic>
      <p:pic>
        <p:nvPicPr>
          <p:cNvPr id="194" name="Google Shape;194;p37"/>
          <p:cNvPicPr preferRelativeResize="0"/>
          <p:nvPr/>
        </p:nvPicPr>
        <p:blipFill>
          <a:blip r:embed="rId6">
            <a:alphaModFix/>
          </a:blip>
          <a:stretch>
            <a:fillRect/>
          </a:stretch>
        </p:blipFill>
        <p:spPr>
          <a:xfrm>
            <a:off x="643800" y="3797338"/>
            <a:ext cx="1905000" cy="771525"/>
          </a:xfrm>
          <a:prstGeom prst="rect">
            <a:avLst/>
          </a:prstGeom>
          <a:noFill/>
          <a:ln>
            <a:noFill/>
          </a:ln>
        </p:spPr>
      </p:pic>
      <p:pic>
        <p:nvPicPr>
          <p:cNvPr id="195" name="Google Shape;195;p37"/>
          <p:cNvPicPr preferRelativeResize="0"/>
          <p:nvPr/>
        </p:nvPicPr>
        <p:blipFill>
          <a:blip r:embed="rId7">
            <a:alphaModFix/>
          </a:blip>
          <a:stretch>
            <a:fillRect/>
          </a:stretch>
        </p:blipFill>
        <p:spPr>
          <a:xfrm>
            <a:off x="3909150" y="3229075"/>
            <a:ext cx="1468675" cy="1468675"/>
          </a:xfrm>
          <a:prstGeom prst="rect">
            <a:avLst/>
          </a:prstGeom>
          <a:noFill/>
          <a:ln>
            <a:noFill/>
          </a:ln>
        </p:spPr>
      </p:pic>
      <p:pic>
        <p:nvPicPr>
          <p:cNvPr id="196" name="Google Shape;196;p37"/>
          <p:cNvPicPr preferRelativeResize="0"/>
          <p:nvPr/>
        </p:nvPicPr>
        <p:blipFill>
          <a:blip r:embed="rId8">
            <a:alphaModFix/>
          </a:blip>
          <a:stretch>
            <a:fillRect/>
          </a:stretch>
        </p:blipFill>
        <p:spPr>
          <a:xfrm>
            <a:off x="233875" y="298913"/>
            <a:ext cx="1905000" cy="1019175"/>
          </a:xfrm>
          <a:prstGeom prst="rect">
            <a:avLst/>
          </a:prstGeom>
          <a:noFill/>
          <a:ln>
            <a:noFill/>
          </a:ln>
        </p:spPr>
      </p:pic>
      <p:pic>
        <p:nvPicPr>
          <p:cNvPr id="197" name="Google Shape;197;p37"/>
          <p:cNvPicPr preferRelativeResize="0"/>
          <p:nvPr/>
        </p:nvPicPr>
        <p:blipFill>
          <a:blip r:embed="rId9">
            <a:alphaModFix/>
          </a:blip>
          <a:stretch>
            <a:fillRect/>
          </a:stretch>
        </p:blipFill>
        <p:spPr>
          <a:xfrm>
            <a:off x="7262900" y="529331"/>
            <a:ext cx="1609376" cy="1721144"/>
          </a:xfrm>
          <a:prstGeom prst="rect">
            <a:avLst/>
          </a:prstGeom>
          <a:noFill/>
          <a:ln>
            <a:noFill/>
          </a:ln>
        </p:spPr>
      </p:pic>
      <p:pic>
        <p:nvPicPr>
          <p:cNvPr id="198" name="Google Shape;198;p37"/>
          <p:cNvPicPr preferRelativeResize="0"/>
          <p:nvPr/>
        </p:nvPicPr>
        <p:blipFill>
          <a:blip r:embed="rId10">
            <a:alphaModFix/>
          </a:blip>
          <a:stretch>
            <a:fillRect/>
          </a:stretch>
        </p:blipFill>
        <p:spPr>
          <a:xfrm>
            <a:off x="6343975" y="3324750"/>
            <a:ext cx="2392163" cy="68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Real-world Applications </a:t>
            </a:r>
            <a:endParaRPr/>
          </a:p>
        </p:txBody>
      </p:sp>
      <p:sp>
        <p:nvSpPr>
          <p:cNvPr id="204" name="Google Shape;20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Image Recognition</a:t>
            </a:r>
            <a:r>
              <a:rPr lang="en"/>
              <a:t> - Google lens</a:t>
            </a:r>
            <a:endParaRPr/>
          </a:p>
          <a:p>
            <a:pPr indent="-342900" lvl="0" marL="457200" rtl="0" algn="l">
              <a:spcBef>
                <a:spcPts val="0"/>
              </a:spcBef>
              <a:spcAft>
                <a:spcPts val="0"/>
              </a:spcAft>
              <a:buSzPts val="1800"/>
              <a:buAutoNum type="arabicPeriod"/>
            </a:pPr>
            <a:r>
              <a:rPr b="1" lang="en"/>
              <a:t>Medical Diagnostics </a:t>
            </a:r>
            <a:r>
              <a:rPr lang="en"/>
              <a:t>- Medical image processing</a:t>
            </a:r>
            <a:endParaRPr/>
          </a:p>
          <a:p>
            <a:pPr indent="-342900" lvl="0" marL="457200" rtl="0" algn="l">
              <a:spcBef>
                <a:spcPts val="0"/>
              </a:spcBef>
              <a:spcAft>
                <a:spcPts val="0"/>
              </a:spcAft>
              <a:buSzPts val="1800"/>
              <a:buAutoNum type="arabicPeriod"/>
            </a:pPr>
            <a:r>
              <a:rPr b="1" lang="en"/>
              <a:t>Stock Market</a:t>
            </a:r>
            <a:r>
              <a:rPr lang="en"/>
              <a:t> - Stock price prediction</a:t>
            </a:r>
            <a:endParaRPr/>
          </a:p>
          <a:p>
            <a:pPr indent="-342900" lvl="0" marL="457200" rtl="0" algn="l">
              <a:spcBef>
                <a:spcPts val="0"/>
              </a:spcBef>
              <a:spcAft>
                <a:spcPts val="0"/>
              </a:spcAft>
              <a:buSzPts val="1800"/>
              <a:buAutoNum type="arabicPeriod"/>
            </a:pPr>
            <a:r>
              <a:rPr b="1" lang="en"/>
              <a:t>Content Personalization</a:t>
            </a:r>
            <a:r>
              <a:rPr lang="en"/>
              <a:t> - Netflix, Spotify, Youtube</a:t>
            </a:r>
            <a:endParaRPr/>
          </a:p>
          <a:p>
            <a:pPr indent="-342900" lvl="0" marL="457200" rtl="0" algn="l">
              <a:spcBef>
                <a:spcPts val="0"/>
              </a:spcBef>
              <a:spcAft>
                <a:spcPts val="0"/>
              </a:spcAft>
              <a:buSzPts val="1800"/>
              <a:buAutoNum type="arabicPeriod"/>
            </a:pPr>
            <a:r>
              <a:rPr b="1" lang="en"/>
              <a:t>Traffic Prediction </a:t>
            </a:r>
            <a:r>
              <a:rPr lang="en"/>
              <a:t>- Google Maps</a:t>
            </a:r>
            <a:endParaRPr/>
          </a:p>
          <a:p>
            <a:pPr indent="-342900" lvl="0" marL="457200" rtl="0" algn="l">
              <a:spcBef>
                <a:spcPts val="0"/>
              </a:spcBef>
              <a:spcAft>
                <a:spcPts val="0"/>
              </a:spcAft>
              <a:buSzPts val="1800"/>
              <a:buAutoNum type="arabicPeriod"/>
            </a:pPr>
            <a:r>
              <a:rPr b="1" lang="en"/>
              <a:t>Speech Recognition</a:t>
            </a:r>
            <a:r>
              <a:rPr lang="en"/>
              <a:t> - Virtual assistant like Alexa</a:t>
            </a:r>
            <a:endParaRPr b="1"/>
          </a:p>
        </p:txBody>
      </p:sp>
      <p:pic>
        <p:nvPicPr>
          <p:cNvPr id="205" name="Google Shape;205;p38"/>
          <p:cNvPicPr preferRelativeResize="0"/>
          <p:nvPr/>
        </p:nvPicPr>
        <p:blipFill>
          <a:blip r:embed="rId3">
            <a:alphaModFix/>
          </a:blip>
          <a:stretch>
            <a:fillRect/>
          </a:stretch>
        </p:blipFill>
        <p:spPr>
          <a:xfrm>
            <a:off x="5876000" y="918475"/>
            <a:ext cx="3085200" cy="264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3940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Types of ML 	[ Lectur-ish slide :( ]</a:t>
            </a:r>
            <a:endParaRPr/>
          </a:p>
          <a:p>
            <a:pPr indent="0" lvl="0" marL="0" rtl="0" algn="l">
              <a:spcBef>
                <a:spcPts val="0"/>
              </a:spcBef>
              <a:spcAft>
                <a:spcPts val="0"/>
              </a:spcAft>
              <a:buNone/>
            </a:pPr>
            <a:r>
              <a:t/>
            </a:r>
            <a:endParaRPr/>
          </a:p>
        </p:txBody>
      </p:sp>
      <p:pic>
        <p:nvPicPr>
          <p:cNvPr id="211" name="Google Shape;211;p39"/>
          <p:cNvPicPr preferRelativeResize="0"/>
          <p:nvPr/>
        </p:nvPicPr>
        <p:blipFill>
          <a:blip r:embed="rId3">
            <a:alphaModFix/>
          </a:blip>
          <a:stretch>
            <a:fillRect/>
          </a:stretch>
        </p:blipFill>
        <p:spPr>
          <a:xfrm>
            <a:off x="6862825" y="1119475"/>
            <a:ext cx="2037400" cy="1408350"/>
          </a:xfrm>
          <a:prstGeom prst="rect">
            <a:avLst/>
          </a:prstGeom>
          <a:noFill/>
          <a:ln>
            <a:noFill/>
          </a:ln>
        </p:spPr>
      </p:pic>
      <p:pic>
        <p:nvPicPr>
          <p:cNvPr id="212" name="Google Shape;212;p39"/>
          <p:cNvPicPr preferRelativeResize="0"/>
          <p:nvPr/>
        </p:nvPicPr>
        <p:blipFill>
          <a:blip r:embed="rId4">
            <a:alphaModFix/>
          </a:blip>
          <a:stretch>
            <a:fillRect/>
          </a:stretch>
        </p:blipFill>
        <p:spPr>
          <a:xfrm>
            <a:off x="311700" y="1068425"/>
            <a:ext cx="6246351" cy="375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Are we doing Supervised Learning now?</a:t>
            </a:r>
            <a:endParaRPr/>
          </a:p>
        </p:txBody>
      </p:sp>
      <p:pic>
        <p:nvPicPr>
          <p:cNvPr id="218" name="Google Shape;218;p40"/>
          <p:cNvPicPr preferRelativeResize="0"/>
          <p:nvPr/>
        </p:nvPicPr>
        <p:blipFill>
          <a:blip r:embed="rId3">
            <a:alphaModFix/>
          </a:blip>
          <a:stretch>
            <a:fillRect/>
          </a:stretch>
        </p:blipFill>
        <p:spPr>
          <a:xfrm>
            <a:off x="413750" y="1673538"/>
            <a:ext cx="6444251" cy="3010713"/>
          </a:xfrm>
          <a:prstGeom prst="rect">
            <a:avLst/>
          </a:prstGeom>
          <a:noFill/>
          <a:ln>
            <a:noFill/>
          </a:ln>
        </p:spPr>
      </p:pic>
      <p:pic>
        <p:nvPicPr>
          <p:cNvPr id="219" name="Google Shape;219;p40"/>
          <p:cNvPicPr preferRelativeResize="0"/>
          <p:nvPr/>
        </p:nvPicPr>
        <p:blipFill>
          <a:blip r:embed="rId4">
            <a:alphaModFix/>
          </a:blip>
          <a:stretch>
            <a:fillRect/>
          </a:stretch>
        </p:blipFill>
        <p:spPr>
          <a:xfrm>
            <a:off x="7258750" y="200725"/>
            <a:ext cx="936150" cy="936150"/>
          </a:xfrm>
          <a:prstGeom prst="rect">
            <a:avLst/>
          </a:prstGeom>
          <a:noFill/>
          <a:ln>
            <a:noFill/>
          </a:ln>
        </p:spPr>
      </p:pic>
      <p:pic>
        <p:nvPicPr>
          <p:cNvPr id="220" name="Google Shape;220;p40"/>
          <p:cNvPicPr preferRelativeResize="0"/>
          <p:nvPr/>
        </p:nvPicPr>
        <p:blipFill rotWithShape="1">
          <a:blip r:embed="rId5">
            <a:alphaModFix/>
          </a:blip>
          <a:srcRect b="90648" l="0" r="0" t="0"/>
          <a:stretch/>
        </p:blipFill>
        <p:spPr>
          <a:xfrm>
            <a:off x="413750" y="1279750"/>
            <a:ext cx="6444249" cy="3937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Model learns, but IITians don’t? Nah, we learn ML Models</a:t>
            </a:r>
            <a:endParaRPr sz="2400"/>
          </a:p>
        </p:txBody>
      </p:sp>
      <p:sp>
        <p:nvSpPr>
          <p:cNvPr id="226" name="Google Shape;22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Setting aside the mathematical jargon, a supervised model basically learns a function that maps the inputs X to the outputs Y.  </a:t>
            </a:r>
            <a:br>
              <a:rPr lang="en"/>
            </a:br>
            <a:endParaRPr/>
          </a:p>
          <a:p>
            <a:pPr indent="-342900" lvl="0" marL="457200" rtl="0" algn="l">
              <a:spcBef>
                <a:spcPts val="0"/>
              </a:spcBef>
              <a:spcAft>
                <a:spcPts val="0"/>
              </a:spcAft>
              <a:buSzPts val="1800"/>
              <a:buAutoNum type="arabicPeriod"/>
            </a:pPr>
            <a:r>
              <a:rPr lang="en"/>
              <a:t>In supervised </a:t>
            </a:r>
            <a:r>
              <a:rPr lang="en"/>
              <a:t>learning</a:t>
            </a:r>
            <a:r>
              <a:rPr lang="en"/>
              <a:t>, we give the model a certain set of parameters, that it continuously tune, so that it can </a:t>
            </a:r>
            <a:r>
              <a:rPr lang="en"/>
              <a:t>learn</a:t>
            </a:r>
            <a:r>
              <a:rPr lang="en"/>
              <a:t> an appropriate function that does well on the input dataset.</a:t>
            </a:r>
            <a:endParaRPr/>
          </a:p>
          <a:p>
            <a:pPr indent="0" lvl="0" marL="0" rtl="0" algn="l">
              <a:spcBef>
                <a:spcPts val="1200"/>
              </a:spcBef>
              <a:spcAft>
                <a:spcPts val="1200"/>
              </a:spcAft>
              <a:buNone/>
            </a:pPr>
            <a:r>
              <a:t/>
            </a:r>
            <a:endParaRPr/>
          </a:p>
        </p:txBody>
      </p:sp>
      <p:pic>
        <p:nvPicPr>
          <p:cNvPr id="227" name="Google Shape;227;p41"/>
          <p:cNvPicPr preferRelativeResize="0"/>
          <p:nvPr/>
        </p:nvPicPr>
        <p:blipFill>
          <a:blip r:embed="rId3">
            <a:alphaModFix/>
          </a:blip>
          <a:stretch>
            <a:fillRect/>
          </a:stretch>
        </p:blipFill>
        <p:spPr>
          <a:xfrm>
            <a:off x="2805212" y="2912100"/>
            <a:ext cx="3533574" cy="194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311700" y="26927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 (or) Cost Function</a:t>
            </a:r>
            <a:endParaRPr/>
          </a:p>
        </p:txBody>
      </p:sp>
      <p:sp>
        <p:nvSpPr>
          <p:cNvPr id="233" name="Google Shape;233;p42"/>
          <p:cNvSpPr txBox="1"/>
          <p:nvPr>
            <p:ph idx="1" type="body"/>
          </p:nvPr>
        </p:nvSpPr>
        <p:spPr>
          <a:xfrm>
            <a:off x="311700" y="1018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Loss function predicts the deviation of the predicted outcome from the actual result. It measures how well the machine learning algorithm models the training dataset.</a:t>
            </a:r>
            <a:endParaRPr/>
          </a:p>
          <a:p>
            <a:pPr indent="-342900" lvl="0" marL="457200" rtl="0" algn="l">
              <a:spcBef>
                <a:spcPts val="0"/>
              </a:spcBef>
              <a:spcAft>
                <a:spcPts val="0"/>
              </a:spcAft>
              <a:buSzPts val="1800"/>
              <a:buAutoNum type="arabicParenR"/>
            </a:pPr>
            <a:r>
              <a:rPr lang="en"/>
              <a:t>We convert the machine learning problem into an optimization problem, by defining the loss function and then gradually optimizing the algorithm so that the loss function is minimized.</a:t>
            </a:r>
            <a:endParaRPr/>
          </a:p>
          <a:p>
            <a:pPr indent="-342900" lvl="0" marL="457200" rtl="0" algn="l">
              <a:spcBef>
                <a:spcPts val="0"/>
              </a:spcBef>
              <a:spcAft>
                <a:spcPts val="0"/>
              </a:spcAft>
              <a:buSzPts val="1800"/>
              <a:buAutoNum type="arabicParenR"/>
            </a:pPr>
            <a:r>
              <a:rPr lang="en"/>
              <a:t>One of the common loss functions is MSE</a:t>
            </a:r>
            <a:endParaRPr/>
          </a:p>
          <a:p>
            <a:pPr indent="0" lvl="0" marL="457200" rtl="0" algn="l">
              <a:spcBef>
                <a:spcPts val="1200"/>
              </a:spcBef>
              <a:spcAft>
                <a:spcPts val="1200"/>
              </a:spcAft>
              <a:buNone/>
            </a:pPr>
            <a:r>
              <a:rPr lang="en"/>
              <a:t>(Mean Squared Error).</a:t>
            </a:r>
            <a:endParaRPr/>
          </a:p>
        </p:txBody>
      </p:sp>
      <p:pic>
        <p:nvPicPr>
          <p:cNvPr id="234" name="Google Shape;234;p42"/>
          <p:cNvPicPr preferRelativeResize="0"/>
          <p:nvPr/>
        </p:nvPicPr>
        <p:blipFill rotWithShape="1">
          <a:blip r:embed="rId3">
            <a:alphaModFix/>
          </a:blip>
          <a:srcRect b="4698" l="0" r="0" t="0"/>
          <a:stretch/>
        </p:blipFill>
        <p:spPr>
          <a:xfrm>
            <a:off x="5443950" y="2753350"/>
            <a:ext cx="3016125" cy="2155825"/>
          </a:xfrm>
          <a:prstGeom prst="rect">
            <a:avLst/>
          </a:prstGeom>
          <a:noFill/>
          <a:ln>
            <a:noFill/>
          </a:ln>
        </p:spPr>
      </p:pic>
      <p:pic>
        <p:nvPicPr>
          <p:cNvPr id="235" name="Google Shape;235;p42"/>
          <p:cNvPicPr preferRelativeResize="0"/>
          <p:nvPr/>
        </p:nvPicPr>
        <p:blipFill>
          <a:blip r:embed="rId4">
            <a:alphaModFix/>
          </a:blip>
          <a:stretch>
            <a:fillRect/>
          </a:stretch>
        </p:blipFill>
        <p:spPr>
          <a:xfrm>
            <a:off x="1165250" y="3995723"/>
            <a:ext cx="3016125" cy="7919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Clarification Needed? Yes!</a:t>
            </a:r>
            <a:endParaRPr/>
          </a:p>
        </p:txBody>
      </p:sp>
      <p:sp>
        <p:nvSpPr>
          <p:cNvPr id="241" name="Google Shape;24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We usually consider both terms - cost function and loss function as synonyms and think we can use them interchangeably. </a:t>
            </a:r>
            <a:br>
              <a:rPr lang="en"/>
            </a:br>
            <a:endParaRPr/>
          </a:p>
          <a:p>
            <a:pPr indent="-342900" lvl="0" marL="457200" rtl="0" algn="l">
              <a:spcBef>
                <a:spcPts val="0"/>
              </a:spcBef>
              <a:spcAft>
                <a:spcPts val="0"/>
              </a:spcAft>
              <a:buSzPts val="1800"/>
              <a:buAutoNum type="arabicPeriod"/>
            </a:pPr>
            <a:r>
              <a:rPr lang="en"/>
              <a:t>But, the Loss function is associated with every training example, and the cost function is the average of the loss function values over all the data samples.</a:t>
            </a:r>
            <a:br>
              <a:rPr lang="en"/>
            </a:br>
            <a:endParaRPr/>
          </a:p>
          <a:p>
            <a:pPr indent="-342900" lvl="0" marL="457200" rtl="0" algn="l">
              <a:spcBef>
                <a:spcPts val="0"/>
              </a:spcBef>
              <a:spcAft>
                <a:spcPts val="0"/>
              </a:spcAft>
              <a:buSzPts val="1800"/>
              <a:buAutoNum type="arabicPeriod"/>
            </a:pPr>
            <a:r>
              <a:rPr lang="en"/>
              <a:t>In Machine learning, we usually try to optimize our cost function rather than our loss function.</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For those who missed the </a:t>
            </a:r>
            <a:r>
              <a:rPr lang="en" strike="sngStrike"/>
              <a:t>opportunity</a:t>
            </a:r>
            <a:r>
              <a:rPr lang="en"/>
              <a:t> orientation</a:t>
            </a:r>
            <a:endParaRPr/>
          </a:p>
          <a:p>
            <a:pPr indent="0" lvl="0" marL="0" rtl="0" algn="l">
              <a:spcBef>
                <a:spcPts val="0"/>
              </a:spcBef>
              <a:spcAft>
                <a:spcPts val="0"/>
              </a:spcAft>
              <a:buNone/>
            </a:pPr>
            <a:r>
              <a:t/>
            </a:r>
            <a:endParaRPr/>
          </a:p>
        </p:txBody>
      </p:sp>
      <p:sp>
        <p:nvSpPr>
          <p:cNvPr id="111" name="Google Shape;111;p2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55600" lvl="0" marL="914400" rtl="0" algn="l">
              <a:spcBef>
                <a:spcPts val="0"/>
              </a:spcBef>
              <a:spcAft>
                <a:spcPts val="0"/>
              </a:spcAft>
              <a:buSzPts val="2000"/>
              <a:buAutoNum type="arabicPeriod"/>
            </a:pPr>
            <a:r>
              <a:rPr lang="en" sz="2000">
                <a:highlight>
                  <a:srgbClr val="FFFFFF"/>
                </a:highlight>
              </a:rPr>
              <a:t>Link to the Slides: </a:t>
            </a:r>
            <a:endParaRPr sz="2000">
              <a:highlight>
                <a:srgbClr val="FFFFFF"/>
              </a:highlight>
            </a:endParaRPr>
          </a:p>
          <a:p>
            <a:pPr indent="0" lvl="0" marL="914400" rtl="0" algn="l">
              <a:spcBef>
                <a:spcPts val="1200"/>
              </a:spcBef>
              <a:spcAft>
                <a:spcPts val="0"/>
              </a:spcAft>
              <a:buNone/>
            </a:pPr>
            <a:r>
              <a:rPr lang="en" sz="2000" u="sng">
                <a:solidFill>
                  <a:schemeClr val="accent5"/>
                </a:solidFill>
                <a:highlight>
                  <a:schemeClr val="lt1"/>
                </a:highlight>
                <a:hlinkClick r:id="rId3">
                  <a:extLst>
                    <a:ext uri="{A12FA001-AC4F-418D-AE19-62706E023703}">
                      <ahyp:hlinkClr val="tx"/>
                    </a:ext>
                  </a:extLst>
                </a:hlinkClick>
              </a:rPr>
              <a:t>SciTech Orientation 2022 - Epoch</a:t>
            </a:r>
            <a:endParaRPr sz="2000">
              <a:highlight>
                <a:srgbClr val="FFFFFF"/>
              </a:highlight>
            </a:endParaRPr>
          </a:p>
          <a:p>
            <a:pPr indent="-355600" lvl="0" marL="914400" rtl="0" algn="l">
              <a:spcBef>
                <a:spcPts val="1200"/>
              </a:spcBef>
              <a:spcAft>
                <a:spcPts val="0"/>
              </a:spcAft>
              <a:buSzPts val="2000"/>
              <a:buAutoNum type="arabicPeriod"/>
            </a:pPr>
            <a:r>
              <a:rPr lang="en" sz="2000">
                <a:highlight>
                  <a:srgbClr val="FFFFFF"/>
                </a:highlight>
              </a:rPr>
              <a:t>If there are any questions or concerns, we encourage you to contact us </a:t>
            </a:r>
            <a:r>
              <a:rPr lang="en" sz="2000">
                <a:highlight>
                  <a:srgbClr val="FFFFFF"/>
                </a:highlight>
              </a:rPr>
              <a:t>after</a:t>
            </a:r>
            <a:r>
              <a:rPr lang="en" sz="2000">
                <a:highlight>
                  <a:srgbClr val="FFFFFF"/>
                </a:highlight>
              </a:rPr>
              <a:t> the session.</a:t>
            </a:r>
            <a:br>
              <a:rPr lang="en" sz="2000">
                <a:highlight>
                  <a:srgbClr val="FFFFFF"/>
                </a:highlight>
              </a:rPr>
            </a:br>
            <a:endParaRPr sz="2000">
              <a:highlight>
                <a:srgbClr val="FFFFFF"/>
              </a:highlight>
            </a:endParaRPr>
          </a:p>
          <a:p>
            <a:pPr indent="-355600" lvl="0" marL="914400" rtl="0" algn="l">
              <a:spcBef>
                <a:spcPts val="0"/>
              </a:spcBef>
              <a:spcAft>
                <a:spcPts val="0"/>
              </a:spcAft>
              <a:buSzPts val="2000"/>
              <a:buAutoNum type="arabicPeriod"/>
            </a:pPr>
            <a:r>
              <a:rPr lang="en" sz="2000">
                <a:highlight>
                  <a:srgbClr val="FFFFFF"/>
                </a:highlight>
              </a:rPr>
              <a:t> The contact details can be found in the orientation slides</a:t>
            </a:r>
            <a:endParaRPr sz="1600">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what is gradient descent…</a:t>
            </a:r>
            <a:endParaRPr/>
          </a:p>
        </p:txBody>
      </p:sp>
      <p:sp>
        <p:nvSpPr>
          <p:cNvPr id="247" name="Google Shape;24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just">
              <a:spcBef>
                <a:spcPts val="0"/>
              </a:spcBef>
              <a:spcAft>
                <a:spcPts val="0"/>
              </a:spcAft>
              <a:buSzPts val="1600"/>
              <a:buAutoNum type="arabicPeriod"/>
            </a:pPr>
            <a:r>
              <a:rPr lang="en" sz="1600">
                <a:highlight>
                  <a:srgbClr val="FFFFFF"/>
                </a:highlight>
              </a:rPr>
              <a:t>Gradient descent is an optimization algorithm/technique</a:t>
            </a:r>
            <a:endParaRPr sz="1600">
              <a:highlight>
                <a:srgbClr val="FFFFFF"/>
              </a:highlight>
            </a:endParaRPr>
          </a:p>
          <a:p>
            <a:pPr indent="0" lvl="0" marL="457200" rtl="0" algn="just">
              <a:spcBef>
                <a:spcPts val="1200"/>
              </a:spcBef>
              <a:spcAft>
                <a:spcPts val="0"/>
              </a:spcAft>
              <a:buNone/>
            </a:pPr>
            <a:r>
              <a:rPr lang="en" sz="1600">
                <a:highlight>
                  <a:srgbClr val="FFFFFF"/>
                </a:highlight>
              </a:rPr>
              <a:t>commonly used </a:t>
            </a:r>
            <a:r>
              <a:rPr lang="en" sz="1600">
                <a:highlight>
                  <a:srgbClr val="FFFFFF"/>
                </a:highlight>
              </a:rPr>
              <a:t>t</a:t>
            </a:r>
            <a:r>
              <a:rPr lang="en" sz="1600">
                <a:highlight>
                  <a:srgbClr val="FFFFFF"/>
                </a:highlight>
              </a:rPr>
              <a:t>o train machine learning models.</a:t>
            </a:r>
            <a:endParaRPr sz="1600">
              <a:highlight>
                <a:srgbClr val="FFFFFF"/>
              </a:highlight>
            </a:endParaRPr>
          </a:p>
          <a:p>
            <a:pPr indent="-330200" lvl="0" marL="457200" rtl="0" algn="just">
              <a:spcBef>
                <a:spcPts val="1200"/>
              </a:spcBef>
              <a:spcAft>
                <a:spcPts val="0"/>
              </a:spcAft>
              <a:buSzPts val="1600"/>
              <a:buAutoNum type="arabicPeriod"/>
            </a:pPr>
            <a:r>
              <a:rPr lang="en" sz="1600">
                <a:highlight>
                  <a:srgbClr val="FFFFFF"/>
                </a:highlight>
              </a:rPr>
              <a:t>The key idea behind this algorithm is to take the fastest route</a:t>
            </a:r>
            <a:endParaRPr sz="1600">
              <a:highlight>
                <a:srgbClr val="FFFFFF"/>
              </a:highlight>
            </a:endParaRPr>
          </a:p>
          <a:p>
            <a:pPr indent="0" lvl="0" marL="457200" rtl="0" algn="just">
              <a:spcBef>
                <a:spcPts val="1200"/>
              </a:spcBef>
              <a:spcAft>
                <a:spcPts val="0"/>
              </a:spcAft>
              <a:buNone/>
            </a:pPr>
            <a:r>
              <a:rPr lang="en" sz="1600">
                <a:highlight>
                  <a:srgbClr val="FFFFFF"/>
                </a:highlight>
              </a:rPr>
              <a:t>t</a:t>
            </a:r>
            <a:r>
              <a:rPr lang="en" sz="1600">
                <a:highlight>
                  <a:srgbClr val="FFFFFF"/>
                </a:highlight>
              </a:rPr>
              <a:t>owards the minimum of the function from current point to</a:t>
            </a:r>
            <a:endParaRPr sz="1600">
              <a:highlight>
                <a:srgbClr val="FFFFFF"/>
              </a:highlight>
            </a:endParaRPr>
          </a:p>
          <a:p>
            <a:pPr indent="0" lvl="0" marL="457200" rtl="0" algn="just">
              <a:spcBef>
                <a:spcPts val="1200"/>
              </a:spcBef>
              <a:spcAft>
                <a:spcPts val="0"/>
              </a:spcAft>
              <a:buNone/>
            </a:pPr>
            <a:r>
              <a:rPr lang="en" sz="1600">
                <a:highlight>
                  <a:srgbClr val="FFFFFF"/>
                </a:highlight>
              </a:rPr>
              <a:t>c</a:t>
            </a:r>
            <a:r>
              <a:rPr lang="en" sz="1600">
                <a:highlight>
                  <a:srgbClr val="FFFFFF"/>
                </a:highlight>
              </a:rPr>
              <a:t>onverge fast.</a:t>
            </a:r>
            <a:endParaRPr sz="1600">
              <a:highlight>
                <a:srgbClr val="FFFFFF"/>
              </a:highlight>
            </a:endParaRPr>
          </a:p>
          <a:p>
            <a:pPr indent="-330200" lvl="0" marL="457200" rtl="0" algn="just">
              <a:spcBef>
                <a:spcPts val="1200"/>
              </a:spcBef>
              <a:spcAft>
                <a:spcPts val="0"/>
              </a:spcAft>
              <a:buSzPts val="1600"/>
              <a:buAutoNum type="arabicPeriod"/>
            </a:pPr>
            <a:r>
              <a:rPr lang="en" sz="1600">
                <a:highlight>
                  <a:srgbClr val="FFFFFF"/>
                </a:highlight>
              </a:rPr>
              <a:t>So, we take repeated steps in the opposite direction of the</a:t>
            </a:r>
            <a:endParaRPr sz="1600">
              <a:highlight>
                <a:srgbClr val="FFFFFF"/>
              </a:highlight>
            </a:endParaRPr>
          </a:p>
          <a:p>
            <a:pPr indent="0" lvl="0" marL="457200" rtl="0" algn="just">
              <a:spcBef>
                <a:spcPts val="1200"/>
              </a:spcBef>
              <a:spcAft>
                <a:spcPts val="0"/>
              </a:spcAft>
              <a:buNone/>
            </a:pPr>
            <a:r>
              <a:rPr lang="en" sz="1600">
                <a:highlight>
                  <a:srgbClr val="FFFFFF"/>
                </a:highlight>
              </a:rPr>
              <a:t>g</a:t>
            </a:r>
            <a:r>
              <a:rPr lang="en" sz="1600">
                <a:highlight>
                  <a:srgbClr val="FFFFFF"/>
                </a:highlight>
              </a:rPr>
              <a:t>radient of the </a:t>
            </a:r>
            <a:r>
              <a:rPr lang="en" sz="1600">
                <a:highlight>
                  <a:srgbClr val="FFFFFF"/>
                </a:highlight>
              </a:rPr>
              <a:t>function as that is the steepest descent possible.</a:t>
            </a:r>
            <a:r>
              <a:rPr lang="en" sz="1600">
                <a:highlight>
                  <a:srgbClr val="FFFFFF"/>
                </a:highlight>
              </a:rPr>
              <a:t> </a:t>
            </a:r>
            <a:endParaRPr sz="1600"/>
          </a:p>
          <a:p>
            <a:pPr indent="0" lvl="0" marL="0" rtl="0" algn="l">
              <a:spcBef>
                <a:spcPts val="1200"/>
              </a:spcBef>
              <a:spcAft>
                <a:spcPts val="1200"/>
              </a:spcAft>
              <a:buNone/>
            </a:pPr>
            <a:r>
              <a:t/>
            </a:r>
            <a:endParaRPr sz="1600"/>
          </a:p>
        </p:txBody>
      </p:sp>
      <p:pic>
        <p:nvPicPr>
          <p:cNvPr id="248" name="Google Shape;248;p44"/>
          <p:cNvPicPr preferRelativeResize="0"/>
          <p:nvPr/>
        </p:nvPicPr>
        <p:blipFill>
          <a:blip r:embed="rId3">
            <a:alphaModFix/>
          </a:blip>
          <a:stretch>
            <a:fillRect/>
          </a:stretch>
        </p:blipFill>
        <p:spPr>
          <a:xfrm>
            <a:off x="5782900" y="1210850"/>
            <a:ext cx="3644698" cy="308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 Visualization</a:t>
            </a:r>
            <a:endParaRPr/>
          </a:p>
        </p:txBody>
      </p:sp>
      <p:pic>
        <p:nvPicPr>
          <p:cNvPr descr="Brief 3D visualization of the impact of using momentum on gradient descent." id="254" name="Google Shape;254;p45" title="Gradient Descent with Momentum - 3D Visualization">
            <a:hlinkClick r:id="rId3"/>
          </p:cNvPr>
          <p:cNvPicPr preferRelativeResize="0"/>
          <p:nvPr/>
        </p:nvPicPr>
        <p:blipFill>
          <a:blip r:embed="rId4">
            <a:alphaModFix/>
          </a:blip>
          <a:stretch>
            <a:fillRect/>
          </a:stretch>
        </p:blipFill>
        <p:spPr>
          <a:xfrm>
            <a:off x="2020675"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6"/>
          <p:cNvPicPr preferRelativeResize="0"/>
          <p:nvPr/>
        </p:nvPicPr>
        <p:blipFill rotWithShape="1">
          <a:blip r:embed="rId3">
            <a:alphaModFix/>
          </a:blip>
          <a:srcRect b="3633" l="0" r="0" t="0"/>
          <a:stretch/>
        </p:blipFill>
        <p:spPr>
          <a:xfrm>
            <a:off x="173175" y="240225"/>
            <a:ext cx="8797650" cy="466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Vision - 101</a:t>
            </a:r>
            <a:endParaRPr/>
          </a:p>
        </p:txBody>
      </p:sp>
      <p:sp>
        <p:nvSpPr>
          <p:cNvPr id="265" name="Google Shape;26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 it’s not about the webcam.</a:t>
            </a:r>
            <a:endParaRPr/>
          </a:p>
          <a:p>
            <a:pPr indent="0" lvl="0" marL="0" rtl="0" algn="l">
              <a:spcBef>
                <a:spcPts val="1200"/>
              </a:spcBef>
              <a:spcAft>
                <a:spcPts val="0"/>
              </a:spcAft>
              <a:buNone/>
            </a:pPr>
            <a:r>
              <a:rPr lang="en"/>
              <a:t>Computer vision is a field of artificial intelligence (AI) that enables computers and systems to derive meaningful information from digital images, videos and other visual inputs — and take actions or make recommendations based on that information. </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8"/>
          <p:cNvPicPr preferRelativeResize="0"/>
          <p:nvPr/>
        </p:nvPicPr>
        <p:blipFill rotWithShape="1">
          <a:blip r:embed="rId3">
            <a:alphaModFix/>
          </a:blip>
          <a:srcRect b="0" l="0" r="0" t="0"/>
          <a:stretch/>
        </p:blipFill>
        <p:spPr>
          <a:xfrm>
            <a:off x="1162325" y="590800"/>
            <a:ext cx="6477000" cy="4171950"/>
          </a:xfrm>
          <a:prstGeom prst="rect">
            <a:avLst/>
          </a:prstGeom>
          <a:noFill/>
          <a:ln>
            <a:noFill/>
          </a:ln>
        </p:spPr>
      </p:pic>
      <p:sp>
        <p:nvSpPr>
          <p:cNvPr id="271" name="Google Shape;271;p48"/>
          <p:cNvSpPr txBox="1"/>
          <p:nvPr/>
        </p:nvSpPr>
        <p:spPr>
          <a:xfrm>
            <a:off x="2233925" y="1089725"/>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 The Holy Grail</a:t>
            </a:r>
            <a:endParaRPr/>
          </a:p>
        </p:txBody>
      </p:sp>
      <p:sp>
        <p:nvSpPr>
          <p:cNvPr id="277" name="Google Shape;27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of the first tasks that was tackled “Computer Vision” involved simple Classification of Hand-written digits.</a:t>
            </a:r>
            <a:endParaRPr/>
          </a:p>
          <a:p>
            <a:pPr indent="0" lvl="0" marL="0" rtl="0" algn="l">
              <a:spcBef>
                <a:spcPts val="1200"/>
              </a:spcBef>
              <a:spcAft>
                <a:spcPts val="0"/>
              </a:spcAft>
              <a:buNone/>
            </a:pPr>
            <a:r>
              <a:rPr lang="en"/>
              <a:t>Later on  (after a lot of effort) the ImageNet dataset was created and it was being used for </a:t>
            </a:r>
            <a:r>
              <a:rPr lang="en"/>
              <a:t>benchmarking</a:t>
            </a:r>
            <a:r>
              <a:rPr lang="en"/>
              <a:t> </a:t>
            </a:r>
            <a:r>
              <a:rPr lang="en"/>
              <a:t>models</a:t>
            </a:r>
            <a:r>
              <a:rPr lang="en"/>
              <a:t>. There were many models working on it , each </a:t>
            </a:r>
            <a:r>
              <a:rPr lang="en"/>
              <a:t>achieving</a:t>
            </a:r>
            <a:r>
              <a:rPr lang="en"/>
              <a:t> only 40 -50 % accuracies at best.</a:t>
            </a:r>
            <a:endParaRPr/>
          </a:p>
          <a:p>
            <a:pPr indent="0" lvl="0" marL="0" rtl="0" algn="l">
              <a:spcBef>
                <a:spcPts val="1200"/>
              </a:spcBef>
              <a:spcAft>
                <a:spcPts val="1200"/>
              </a:spcAft>
              <a:buNone/>
            </a:pPr>
            <a:r>
              <a:rPr lang="en"/>
              <a:t>During 2012, Alex Krizhevsky invented the AlexNet (You may call this the advent of the real “Deep </a:t>
            </a:r>
            <a:r>
              <a:rPr lang="en"/>
              <a:t>learning”, it smashed the competition by nearly 10.8 % difference in the top-5 error rate.)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idx="1" type="body"/>
          </p:nvPr>
        </p:nvSpPr>
        <p:spPr>
          <a:xfrm>
            <a:off x="689925" y="850000"/>
            <a:ext cx="5998800" cy="2146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There are many visual recognition problems that are related to image classification, such as object detection, image captioning, semantic segmentation, visual question answering, visual instruction navigation, scene graph generation</a:t>
            </a:r>
            <a:endParaRPr/>
          </a:p>
        </p:txBody>
      </p:sp>
      <p:sp>
        <p:nvSpPr>
          <p:cNvPr id="283" name="Google Shape;283;p50"/>
          <p:cNvSpPr txBox="1"/>
          <p:nvPr/>
        </p:nvSpPr>
        <p:spPr>
          <a:xfrm>
            <a:off x="659925" y="359625"/>
            <a:ext cx="6058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Source Sans Pro"/>
                <a:ea typeface="Source Sans Pro"/>
                <a:cs typeface="Source Sans Pro"/>
                <a:sym typeface="Source Sans Pro"/>
              </a:rPr>
              <a:t>What Do We Actually Do?</a:t>
            </a:r>
            <a:endParaRPr b="1" sz="2500">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1"/>
          <p:cNvPicPr preferRelativeResize="0"/>
          <p:nvPr/>
        </p:nvPicPr>
        <p:blipFill>
          <a:blip r:embed="rId3">
            <a:alphaModFix/>
          </a:blip>
          <a:stretch>
            <a:fillRect/>
          </a:stretch>
        </p:blipFill>
        <p:spPr>
          <a:xfrm>
            <a:off x="261350" y="172963"/>
            <a:ext cx="8527657" cy="3925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2"/>
          <p:cNvPicPr preferRelativeResize="0"/>
          <p:nvPr/>
        </p:nvPicPr>
        <p:blipFill>
          <a:blip r:embed="rId3">
            <a:alphaModFix/>
          </a:blip>
          <a:stretch>
            <a:fillRect/>
          </a:stretch>
        </p:blipFill>
        <p:spPr>
          <a:xfrm>
            <a:off x="152400" y="152400"/>
            <a:ext cx="8839202" cy="43273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Semantic Segmentation</a:t>
            </a:r>
            <a:endParaRPr/>
          </a:p>
        </p:txBody>
      </p:sp>
      <p:sp>
        <p:nvSpPr>
          <p:cNvPr id="299" name="Google Shape;29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goal of Semantic Segmentation is to label every single pixel of an image with a particular class. This is used in Autonomous driving!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0" name="Google Shape;300;p53"/>
          <p:cNvPicPr preferRelativeResize="0"/>
          <p:nvPr/>
        </p:nvPicPr>
        <p:blipFill>
          <a:blip r:embed="rId3">
            <a:alphaModFix/>
          </a:blip>
          <a:stretch>
            <a:fillRect/>
          </a:stretch>
        </p:blipFill>
        <p:spPr>
          <a:xfrm>
            <a:off x="747236" y="1974425"/>
            <a:ext cx="7302139" cy="2594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Today’s Digest!</a:t>
            </a:r>
            <a:endParaRPr/>
          </a:p>
          <a:p>
            <a:pPr indent="0" lvl="0" marL="0" rtl="0" algn="l">
              <a:spcBef>
                <a:spcPts val="0"/>
              </a:spcBef>
              <a:spcAft>
                <a:spcPts val="0"/>
              </a:spcAft>
              <a:buNone/>
            </a:pPr>
            <a:r>
              <a:t/>
            </a:r>
            <a:endParaRPr/>
          </a:p>
        </p:txBody>
      </p:sp>
      <p:sp>
        <p:nvSpPr>
          <p:cNvPr id="117" name="Google Shape;117;p27"/>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55600" lvl="0" marL="914400" rtl="0" algn="l">
              <a:spcBef>
                <a:spcPts val="0"/>
              </a:spcBef>
              <a:spcAft>
                <a:spcPts val="0"/>
              </a:spcAft>
              <a:buSzPts val="2000"/>
              <a:buAutoNum type="arabicPeriod"/>
            </a:pPr>
            <a:r>
              <a:rPr lang="en" sz="1600" u="sng">
                <a:solidFill>
                  <a:schemeClr val="hlink"/>
                </a:solidFill>
                <a:highlight>
                  <a:srgbClr val="FFFFFF"/>
                </a:highlight>
                <a:hlinkClick r:id="rId3"/>
              </a:rPr>
              <a:t>Check out this Article where AI is used to control crowd and climate in the Football World Cup 2022 @ Qatar this year</a:t>
            </a:r>
            <a:br>
              <a:rPr lang="en" sz="1600">
                <a:highlight>
                  <a:srgbClr val="FFFFFF"/>
                </a:highlight>
              </a:rPr>
            </a:br>
            <a:endParaRPr sz="1600">
              <a:highlight>
                <a:srgbClr val="FFFFFF"/>
              </a:highlight>
            </a:endParaRPr>
          </a:p>
          <a:p>
            <a:pPr indent="-330200" lvl="1" marL="1371600" rtl="0" algn="l">
              <a:spcBef>
                <a:spcPts val="0"/>
              </a:spcBef>
              <a:spcAft>
                <a:spcPts val="0"/>
              </a:spcAft>
              <a:buSzPts val="1600"/>
              <a:buAutoNum type="alphaLcPeriod"/>
            </a:pPr>
            <a:r>
              <a:rPr lang="en" sz="1600">
                <a:highlight>
                  <a:srgbClr val="FFFFFF"/>
                </a:highlight>
              </a:rPr>
              <a:t>In October, more than 130 people were killed in a crowd crush at a football stadium in Indonesia after police fired tear gas at fans who streamed onto the pitch, followed by people running into locked exits while trying to exit the stadium.</a:t>
            </a:r>
            <a:br>
              <a:rPr lang="en" sz="1600">
                <a:highlight>
                  <a:srgbClr val="FFFFFF"/>
                </a:highlight>
              </a:rPr>
            </a:br>
            <a:endParaRPr sz="1600">
              <a:highlight>
                <a:srgbClr val="FFFFFF"/>
              </a:highlight>
            </a:endParaRPr>
          </a:p>
          <a:p>
            <a:pPr indent="-330200" lvl="1" marL="1371600" rtl="0" algn="l">
              <a:spcBef>
                <a:spcPts val="0"/>
              </a:spcBef>
              <a:spcAft>
                <a:spcPts val="0"/>
              </a:spcAft>
              <a:buSzPts val="1600"/>
              <a:buAutoNum type="alphaLcPeriod"/>
            </a:pPr>
            <a:r>
              <a:rPr lang="en" sz="1600">
                <a:highlight>
                  <a:srgbClr val="FFFFFF"/>
                </a:highlight>
              </a:rPr>
              <a:t>The Qatar centre’s technical team says that data aggregation allows them to forecast crowd patterns. Since they know the exact number of people expected based on ticket sales, they can predict crowd surge. That could be based on time of arrival, points of entry or even the movement of people at any given time.</a:t>
            </a:r>
            <a:endParaRPr sz="1600">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Captioning</a:t>
            </a:r>
            <a:endParaRPr/>
          </a:p>
        </p:txBody>
      </p:sp>
      <p:sp>
        <p:nvSpPr>
          <p:cNvPr id="306" name="Google Shape;30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captioning involves finding a “caption” that suits or </a:t>
            </a:r>
            <a:r>
              <a:rPr lang="en"/>
              <a:t>describes</a:t>
            </a:r>
            <a:r>
              <a:rPr lang="en"/>
              <a:t> a particular image, Microsoft COCO is </a:t>
            </a:r>
            <a:r>
              <a:rPr lang="en"/>
              <a:t>the</a:t>
            </a:r>
            <a:r>
              <a:rPr lang="en"/>
              <a:t> dataset that’s widely used.</a:t>
            </a:r>
            <a:endParaRPr/>
          </a:p>
          <a:p>
            <a:pPr indent="0" lvl="0" marL="0" rtl="0" algn="l">
              <a:spcBef>
                <a:spcPts val="1200"/>
              </a:spcBef>
              <a:spcAft>
                <a:spcPts val="0"/>
              </a:spcAft>
              <a:buNone/>
            </a:pPr>
            <a:r>
              <a:rPr lang="en"/>
              <a:t>Okay? But how do we go about this ?</a:t>
            </a:r>
            <a:endParaRPr/>
          </a:p>
          <a:p>
            <a:pPr indent="0" lvl="0" marL="0" rtl="0" algn="l">
              <a:spcBef>
                <a:spcPts val="1200"/>
              </a:spcBef>
              <a:spcAft>
                <a:spcPts val="1200"/>
              </a:spcAft>
              <a:buNone/>
            </a:pPr>
            <a:r>
              <a:t/>
            </a:r>
            <a:endParaRPr/>
          </a:p>
        </p:txBody>
      </p:sp>
      <p:pic>
        <p:nvPicPr>
          <p:cNvPr id="307" name="Google Shape;307;p54"/>
          <p:cNvPicPr preferRelativeResize="0"/>
          <p:nvPr/>
        </p:nvPicPr>
        <p:blipFill>
          <a:blip r:embed="rId3">
            <a:alphaModFix/>
          </a:blip>
          <a:stretch>
            <a:fillRect/>
          </a:stretch>
        </p:blipFill>
        <p:spPr>
          <a:xfrm>
            <a:off x="470700" y="2536525"/>
            <a:ext cx="8096250" cy="2000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313" name="Google Shape;31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know the story, These Machine Learning Models were “inspired” from how the brain actually works. However we aren’t even close to actually </a:t>
            </a:r>
            <a:r>
              <a:rPr lang="en"/>
              <a:t>achieving</a:t>
            </a:r>
            <a:r>
              <a:rPr lang="en"/>
              <a:t> human performance yet.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4" name="Google Shape;314;p55"/>
          <p:cNvPicPr preferRelativeResize="0"/>
          <p:nvPr/>
        </p:nvPicPr>
        <p:blipFill>
          <a:blip r:embed="rId3">
            <a:alphaModFix/>
          </a:blip>
          <a:stretch>
            <a:fillRect/>
          </a:stretch>
        </p:blipFill>
        <p:spPr>
          <a:xfrm>
            <a:off x="266550" y="2277075"/>
            <a:ext cx="8565750" cy="2379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6"/>
          <p:cNvPicPr preferRelativeResize="0"/>
          <p:nvPr/>
        </p:nvPicPr>
        <p:blipFill>
          <a:blip r:embed="rId3">
            <a:alphaModFix/>
          </a:blip>
          <a:stretch>
            <a:fillRect/>
          </a:stretch>
        </p:blipFill>
        <p:spPr>
          <a:xfrm>
            <a:off x="435750" y="152400"/>
            <a:ext cx="7230332"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7"/>
          <p:cNvPicPr preferRelativeResize="0"/>
          <p:nvPr/>
        </p:nvPicPr>
        <p:blipFill>
          <a:blip r:embed="rId3">
            <a:alphaModFix/>
          </a:blip>
          <a:stretch>
            <a:fillRect/>
          </a:stretch>
        </p:blipFill>
        <p:spPr>
          <a:xfrm>
            <a:off x="152400" y="152400"/>
            <a:ext cx="8839198" cy="47478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Structure of a Neural network</a:t>
            </a:r>
            <a:endParaRPr/>
          </a:p>
        </p:txBody>
      </p:sp>
      <p:pic>
        <p:nvPicPr>
          <p:cNvPr id="330" name="Google Shape;330;p58"/>
          <p:cNvPicPr preferRelativeResize="0"/>
          <p:nvPr/>
        </p:nvPicPr>
        <p:blipFill>
          <a:blip r:embed="rId3">
            <a:alphaModFix/>
          </a:blip>
          <a:stretch>
            <a:fillRect/>
          </a:stretch>
        </p:blipFill>
        <p:spPr>
          <a:xfrm>
            <a:off x="152400" y="152400"/>
            <a:ext cx="6488148" cy="3925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Networks</a:t>
            </a:r>
            <a:endParaRPr/>
          </a:p>
        </p:txBody>
      </p:sp>
      <p:sp>
        <p:nvSpPr>
          <p:cNvPr id="336" name="Google Shape;33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Sharing of parameters</a:t>
            </a:r>
            <a:r>
              <a:rPr lang="en"/>
              <a:t> and the ability to </a:t>
            </a:r>
            <a:r>
              <a:rPr b="1" lang="en"/>
              <a:t>learn deeper aspects</a:t>
            </a:r>
            <a:r>
              <a:rPr lang="en"/>
              <a:t> of a </a:t>
            </a:r>
            <a:r>
              <a:rPr lang="en"/>
              <a:t>particular</a:t>
            </a:r>
            <a:r>
              <a:rPr lang="en"/>
              <a:t> image, like edges and even later, faces.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37" name="Google Shape;337;p59"/>
          <p:cNvPicPr preferRelativeResize="0"/>
          <p:nvPr/>
        </p:nvPicPr>
        <p:blipFill>
          <a:blip r:embed="rId3">
            <a:alphaModFix/>
          </a:blip>
          <a:stretch>
            <a:fillRect/>
          </a:stretch>
        </p:blipFill>
        <p:spPr>
          <a:xfrm>
            <a:off x="556875" y="2124863"/>
            <a:ext cx="7620000" cy="227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ImageNet dataset</a:t>
            </a:r>
            <a:endParaRPr/>
          </a:p>
        </p:txBody>
      </p:sp>
      <p:pic>
        <p:nvPicPr>
          <p:cNvPr id="343" name="Google Shape;343;p60"/>
          <p:cNvPicPr preferRelativeResize="0"/>
          <p:nvPr/>
        </p:nvPicPr>
        <p:blipFill>
          <a:blip r:embed="rId3">
            <a:alphaModFix/>
          </a:blip>
          <a:stretch>
            <a:fillRect/>
          </a:stretch>
        </p:blipFill>
        <p:spPr>
          <a:xfrm>
            <a:off x="152400" y="152400"/>
            <a:ext cx="6807777" cy="3925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few Different Model Names that fly around</a:t>
            </a:r>
            <a:endParaRPr/>
          </a:p>
        </p:txBody>
      </p:sp>
      <p:pic>
        <p:nvPicPr>
          <p:cNvPr id="349" name="Google Shape;349;p61"/>
          <p:cNvPicPr preferRelativeResize="0"/>
          <p:nvPr/>
        </p:nvPicPr>
        <p:blipFill>
          <a:blip r:embed="rId3">
            <a:alphaModFix/>
          </a:blip>
          <a:stretch>
            <a:fillRect/>
          </a:stretch>
        </p:blipFill>
        <p:spPr>
          <a:xfrm>
            <a:off x="152400" y="152400"/>
            <a:ext cx="5997712" cy="3925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ImageNet Performance charts over a few years</a:t>
            </a:r>
            <a:endParaRPr/>
          </a:p>
        </p:txBody>
      </p:sp>
      <p:pic>
        <p:nvPicPr>
          <p:cNvPr id="355" name="Google Shape;355;p62"/>
          <p:cNvPicPr preferRelativeResize="0"/>
          <p:nvPr/>
        </p:nvPicPr>
        <p:blipFill>
          <a:blip r:embed="rId3">
            <a:alphaModFix/>
          </a:blip>
          <a:stretch>
            <a:fillRect/>
          </a:stretch>
        </p:blipFill>
        <p:spPr>
          <a:xfrm>
            <a:off x="266375" y="653825"/>
            <a:ext cx="8839200" cy="28220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RELU non-linearity really became popular after the AlexNet paper.</a:t>
            </a:r>
            <a:endParaRPr/>
          </a:p>
          <a:p>
            <a:pPr indent="0" lvl="0" marL="0" rtl="0" algn="l">
              <a:spcBef>
                <a:spcPts val="1200"/>
              </a:spcBef>
              <a:spcAft>
                <a:spcPts val="0"/>
              </a:spcAft>
              <a:buNone/>
            </a:pPr>
            <a:r>
              <a:rPr lang="en"/>
              <a:t>GPU’s have the ability to </a:t>
            </a:r>
            <a:r>
              <a:rPr lang="en"/>
              <a:t>perform</a:t>
            </a:r>
            <a:r>
              <a:rPr lang="en"/>
              <a:t> computations in parallel with several cores, </a:t>
            </a:r>
            <a:endParaRPr/>
          </a:p>
          <a:p>
            <a:pPr indent="0" lvl="0" marL="0" rtl="0" algn="l">
              <a:spcBef>
                <a:spcPts val="1200"/>
              </a:spcBef>
              <a:spcAft>
                <a:spcPts val="0"/>
              </a:spcAft>
              <a:buNone/>
            </a:pPr>
            <a:r>
              <a:rPr lang="en"/>
              <a:t>Think about Matrix multiplication, things could speed  if each row and column vector dot </a:t>
            </a:r>
            <a:r>
              <a:rPr lang="en"/>
              <a:t>products</a:t>
            </a:r>
            <a:r>
              <a:rPr lang="en"/>
              <a:t> happen simultaneously. This difference starts to become apparent. When the number of parameters become huge (Deep Neural Networks).</a:t>
            </a:r>
            <a:endParaRPr/>
          </a:p>
          <a:p>
            <a:pPr indent="0" lvl="0" marL="0" rtl="0" algn="l">
              <a:spcBef>
                <a:spcPts val="1200"/>
              </a:spcBef>
              <a:spcAft>
                <a:spcPts val="0"/>
              </a:spcAft>
              <a:buNone/>
            </a:pPr>
            <a:r>
              <a:rPr lang="en"/>
              <a:t>AlexNet had ~ 61M </a:t>
            </a:r>
            <a:r>
              <a:rPr lang="en"/>
              <a:t>parameters</a:t>
            </a:r>
            <a:r>
              <a:rPr lang="en"/>
              <a:t> ! : ()</a:t>
            </a:r>
            <a:endParaRPr/>
          </a:p>
          <a:p>
            <a:pPr indent="0" lvl="0" marL="0" rtl="0" algn="l">
              <a:spcBef>
                <a:spcPts val="1200"/>
              </a:spcBef>
              <a:spcAft>
                <a:spcPts val="1200"/>
              </a:spcAft>
              <a:buNone/>
            </a:pPr>
            <a:r>
              <a:rPr lang="en"/>
              <a:t>It was nearly 4 times as fast compared to the CPU version.</a:t>
            </a:r>
            <a:endParaRPr/>
          </a:p>
        </p:txBody>
      </p:sp>
      <p:sp>
        <p:nvSpPr>
          <p:cNvPr id="361" name="Google Shape;361;p6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was AlexNet so damn good!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don’t do definitions, we do memes :)</a:t>
            </a:r>
            <a:endParaRPr/>
          </a:p>
        </p:txBody>
      </p:sp>
      <p:pic>
        <p:nvPicPr>
          <p:cNvPr id="123" name="Google Shape;123;p28"/>
          <p:cNvPicPr preferRelativeResize="0"/>
          <p:nvPr/>
        </p:nvPicPr>
        <p:blipFill>
          <a:blip r:embed="rId3">
            <a:alphaModFix/>
          </a:blip>
          <a:stretch>
            <a:fillRect/>
          </a:stretch>
        </p:blipFill>
        <p:spPr>
          <a:xfrm>
            <a:off x="1796450" y="1217150"/>
            <a:ext cx="4762500" cy="3267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4"/>
          <p:cNvSpPr txBox="1"/>
          <p:nvPr>
            <p:ph idx="1" type="body"/>
          </p:nvPr>
        </p:nvSpPr>
        <p:spPr>
          <a:xfrm>
            <a:off x="202725" y="133200"/>
            <a:ext cx="5998800" cy="605100"/>
          </a:xfrm>
          <a:prstGeom prst="rect">
            <a:avLst/>
          </a:prstGeom>
        </p:spPr>
        <p:txBody>
          <a:bodyPr anchorCtr="0" anchor="ctr" bIns="91425" lIns="91425" spcFirstLastPara="1" rIns="91425" wrap="square" tIns="91425">
            <a:normAutofit fontScale="85000"/>
          </a:bodyPr>
          <a:lstStyle/>
          <a:p>
            <a:pPr indent="0" lvl="0" marL="0" rtl="0" algn="l">
              <a:spcBef>
                <a:spcPts val="0"/>
              </a:spcBef>
              <a:spcAft>
                <a:spcPts val="0"/>
              </a:spcAft>
              <a:buNone/>
            </a:pPr>
            <a:r>
              <a:rPr b="1" lang="en" sz="2700"/>
              <a:t>Well, W</a:t>
            </a:r>
            <a:r>
              <a:rPr b="1" lang="en" sz="2700"/>
              <a:t>hat’s stopping us to improve more?</a:t>
            </a:r>
            <a:endParaRPr b="1" sz="2700"/>
          </a:p>
        </p:txBody>
      </p:sp>
      <p:pic>
        <p:nvPicPr>
          <p:cNvPr id="367" name="Google Shape;367;p64"/>
          <p:cNvPicPr preferRelativeResize="0"/>
          <p:nvPr/>
        </p:nvPicPr>
        <p:blipFill>
          <a:blip r:embed="rId3">
            <a:alphaModFix/>
          </a:blip>
          <a:stretch>
            <a:fillRect/>
          </a:stretch>
        </p:blipFill>
        <p:spPr>
          <a:xfrm>
            <a:off x="1481850" y="792625"/>
            <a:ext cx="4167962" cy="4100401"/>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5"/>
          <p:cNvSpPr txBox="1"/>
          <p:nvPr>
            <p:ph type="ctrTitle"/>
          </p:nvPr>
        </p:nvSpPr>
        <p:spPr>
          <a:xfrm>
            <a:off x="426375" y="679300"/>
            <a:ext cx="8520600" cy="92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5380"/>
              <a:t>Recommender Systems</a:t>
            </a:r>
            <a:endParaRPr sz="5380"/>
          </a:p>
        </p:txBody>
      </p:sp>
      <p:pic>
        <p:nvPicPr>
          <p:cNvPr id="373" name="Google Shape;373;p65"/>
          <p:cNvPicPr preferRelativeResize="0"/>
          <p:nvPr/>
        </p:nvPicPr>
        <p:blipFill>
          <a:blip r:embed="rId3">
            <a:alphaModFix/>
          </a:blip>
          <a:stretch>
            <a:fillRect/>
          </a:stretch>
        </p:blipFill>
        <p:spPr>
          <a:xfrm>
            <a:off x="2577325" y="2164425"/>
            <a:ext cx="3989350" cy="2564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266700" rtl="0" algn="l">
              <a:spcBef>
                <a:spcPts val="1000"/>
              </a:spcBef>
              <a:spcAft>
                <a:spcPts val="0"/>
              </a:spcAft>
              <a:buClr>
                <a:schemeClr val="dk1"/>
              </a:buClr>
              <a:buSzPts val="1100"/>
              <a:buFont typeface="Arial"/>
              <a:buNone/>
            </a:pPr>
            <a:r>
              <a:rPr b="1" lang="en" sz="2700">
                <a:highlight>
                  <a:srgbClr val="FFFFFF"/>
                </a:highlight>
              </a:rPr>
              <a:t>What are recommendation systems?</a:t>
            </a:r>
            <a:endParaRPr sz="2700"/>
          </a:p>
        </p:txBody>
      </p:sp>
      <p:sp>
        <p:nvSpPr>
          <p:cNvPr id="379" name="Google Shape;37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266700" rtl="0" algn="l">
              <a:lnSpc>
                <a:spcPct val="100000"/>
              </a:lnSpc>
              <a:spcBef>
                <a:spcPts val="1000"/>
              </a:spcBef>
              <a:spcAft>
                <a:spcPts val="0"/>
              </a:spcAft>
              <a:buClr>
                <a:schemeClr val="dk1"/>
              </a:buClr>
              <a:buSzPts val="1100"/>
              <a:buFont typeface="Arial"/>
              <a:buNone/>
            </a:pPr>
            <a:r>
              <a:t/>
            </a:r>
            <a:endParaRPr b="1" sz="1400">
              <a:solidFill>
                <a:schemeClr val="dk1"/>
              </a:solidFill>
              <a:highlight>
                <a:srgbClr val="FFFFFF"/>
              </a:highlight>
            </a:endParaRPr>
          </a:p>
          <a:p>
            <a:pPr indent="-317500" lvl="0" marL="457200" marR="76200" rtl="0" algn="l">
              <a:spcBef>
                <a:spcPts val="1100"/>
              </a:spcBef>
              <a:spcAft>
                <a:spcPts val="0"/>
              </a:spcAft>
              <a:buClr>
                <a:schemeClr val="dk1"/>
              </a:buClr>
              <a:buSzPts val="1400"/>
              <a:buChar char="●"/>
            </a:pPr>
            <a:r>
              <a:rPr lang="en" sz="1400">
                <a:solidFill>
                  <a:schemeClr val="dk1"/>
                </a:solidFill>
                <a:highlight>
                  <a:srgbClr val="FFFFFF"/>
                </a:highlight>
              </a:rPr>
              <a:t>Recommendation system is an information filter which suggests/recommends products or features to users.</a:t>
            </a:r>
            <a:endParaRPr sz="1400">
              <a:solidFill>
                <a:schemeClr val="dk1"/>
              </a:solidFill>
              <a:highlight>
                <a:srgbClr val="FFFFFF"/>
              </a:highlight>
            </a:endParaRPr>
          </a:p>
          <a:p>
            <a:pPr indent="-317500" lvl="0" marL="457200" marR="76200" rtl="0" algn="l">
              <a:spcBef>
                <a:spcPts val="0"/>
              </a:spcBef>
              <a:spcAft>
                <a:spcPts val="0"/>
              </a:spcAft>
              <a:buClr>
                <a:schemeClr val="dk1"/>
              </a:buClr>
              <a:buSzPts val="1400"/>
              <a:buChar char="●"/>
            </a:pPr>
            <a:r>
              <a:rPr lang="en" sz="1400">
                <a:solidFill>
                  <a:schemeClr val="dk1"/>
                </a:solidFill>
                <a:highlight>
                  <a:srgbClr val="FFFFFF"/>
                </a:highlight>
              </a:rPr>
              <a:t>It helps users discover new products/content out of a huge corpus.</a:t>
            </a:r>
            <a:endParaRPr sz="1400">
              <a:solidFill>
                <a:schemeClr val="dk1"/>
              </a:solidFill>
              <a:highlight>
                <a:srgbClr val="FFFFFF"/>
              </a:highlight>
            </a:endParaRPr>
          </a:p>
          <a:p>
            <a:pPr indent="0" lvl="0" marL="190500" marR="190500" rtl="0" algn="l">
              <a:lnSpc>
                <a:spcPct val="100000"/>
              </a:lnSpc>
              <a:spcBef>
                <a:spcPts val="2000"/>
              </a:spcBef>
              <a:spcAft>
                <a:spcPts val="0"/>
              </a:spcAft>
              <a:buNone/>
            </a:pPr>
            <a:r>
              <a:rPr b="1" lang="en" sz="1450">
                <a:solidFill>
                  <a:schemeClr val="dk1"/>
                </a:solidFill>
                <a:highlight>
                  <a:srgbClr val="FFFFFF"/>
                </a:highlight>
              </a:rPr>
              <a:t>Examples</a:t>
            </a:r>
            <a:endParaRPr b="1" sz="1450">
              <a:solidFill>
                <a:schemeClr val="dk1"/>
              </a:solidFill>
              <a:highlight>
                <a:srgbClr val="FFFFFF"/>
              </a:highlight>
            </a:endParaRPr>
          </a:p>
          <a:p>
            <a:pPr indent="-301625" lvl="0" marL="457200" rtl="0" algn="l">
              <a:spcBef>
                <a:spcPts val="1100"/>
              </a:spcBef>
              <a:spcAft>
                <a:spcPts val="0"/>
              </a:spcAft>
              <a:buClr>
                <a:schemeClr val="dk1"/>
              </a:buClr>
              <a:buSzPts val="1150"/>
              <a:buChar char="●"/>
            </a:pPr>
            <a:r>
              <a:rPr lang="en" sz="1150">
                <a:solidFill>
                  <a:schemeClr val="dk1"/>
                </a:solidFill>
                <a:highlight>
                  <a:srgbClr val="FFFFFF"/>
                </a:highlight>
              </a:rPr>
              <a:t>Youtube</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Spotify</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Goodreads</a:t>
            </a:r>
            <a:endParaRPr sz="1150">
              <a:solidFill>
                <a:schemeClr val="dk1"/>
              </a:solidFill>
              <a:highlight>
                <a:srgbClr val="FFFFFF"/>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FFFFFF"/>
                </a:highlight>
              </a:rPr>
              <a:t>Amazon</a:t>
            </a:r>
            <a:endParaRPr sz="1150">
              <a:solidFill>
                <a:schemeClr val="dk1"/>
              </a:solidFill>
              <a:highlight>
                <a:srgbClr val="FFFFFF"/>
              </a:highlight>
            </a:endParaRPr>
          </a:p>
          <a:p>
            <a:pPr indent="0" lvl="0" marL="457200" marR="76200" rtl="0" algn="l">
              <a:spcBef>
                <a:spcPts val="1100"/>
              </a:spcBef>
              <a:spcAft>
                <a:spcPts val="0"/>
              </a:spcAft>
              <a:buNone/>
            </a:pPr>
            <a:r>
              <a:t/>
            </a:r>
            <a:endParaRPr sz="1400">
              <a:solidFill>
                <a:schemeClr val="dk1"/>
              </a:solidFill>
              <a:highlight>
                <a:srgbClr val="FFFFFF"/>
              </a:highlight>
            </a:endParaRPr>
          </a:p>
          <a:p>
            <a:pPr indent="0" lvl="0" marL="0" rtl="0" algn="l">
              <a:spcBef>
                <a:spcPts val="0"/>
              </a:spcBef>
              <a:spcAft>
                <a:spcPts val="1200"/>
              </a:spcAft>
              <a:buNone/>
            </a:pPr>
            <a:r>
              <a:t/>
            </a:r>
            <a:endParaRPr sz="1400"/>
          </a:p>
        </p:txBody>
      </p:sp>
      <p:pic>
        <p:nvPicPr>
          <p:cNvPr id="380" name="Google Shape;380;p66"/>
          <p:cNvPicPr preferRelativeResize="0"/>
          <p:nvPr/>
        </p:nvPicPr>
        <p:blipFill>
          <a:blip r:embed="rId3">
            <a:alphaModFix/>
          </a:blip>
          <a:stretch>
            <a:fillRect/>
          </a:stretch>
        </p:blipFill>
        <p:spPr>
          <a:xfrm>
            <a:off x="5325927" y="2800102"/>
            <a:ext cx="3192816" cy="1768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7"/>
          <p:cNvSpPr txBox="1"/>
          <p:nvPr>
            <p:ph idx="1" type="body"/>
          </p:nvPr>
        </p:nvSpPr>
        <p:spPr>
          <a:xfrm>
            <a:off x="311700" y="423475"/>
            <a:ext cx="8520600" cy="1429200"/>
          </a:xfrm>
          <a:prstGeom prst="rect">
            <a:avLst/>
          </a:prstGeom>
        </p:spPr>
        <p:txBody>
          <a:bodyPr anchorCtr="0" anchor="t" bIns="91425" lIns="91425" spcFirstLastPara="1" rIns="91425" wrap="square" tIns="91425">
            <a:noAutofit/>
          </a:bodyPr>
          <a:lstStyle/>
          <a:p>
            <a:pPr indent="0" lvl="0" marL="190500" marR="190500" rtl="0" algn="l">
              <a:lnSpc>
                <a:spcPct val="80000"/>
              </a:lnSpc>
              <a:spcBef>
                <a:spcPts val="2000"/>
              </a:spcBef>
              <a:spcAft>
                <a:spcPts val="0"/>
              </a:spcAft>
              <a:buClr>
                <a:schemeClr val="dk1"/>
              </a:buClr>
              <a:buSzPts val="770"/>
              <a:buFont typeface="Arial"/>
              <a:buNone/>
            </a:pPr>
            <a:r>
              <a:rPr b="1" lang="en" sz="1825">
                <a:solidFill>
                  <a:schemeClr val="dk1"/>
                </a:solidFill>
                <a:highlight>
                  <a:srgbClr val="FFFFFF"/>
                </a:highlight>
              </a:rPr>
              <a:t>Use Cases</a:t>
            </a:r>
            <a:endParaRPr b="1" sz="1825">
              <a:solidFill>
                <a:schemeClr val="dk1"/>
              </a:solidFill>
              <a:highlight>
                <a:srgbClr val="FFFFFF"/>
              </a:highlight>
            </a:endParaRPr>
          </a:p>
          <a:p>
            <a:pPr indent="-331152" lvl="0" marL="457200" rtl="0" algn="l">
              <a:lnSpc>
                <a:spcPct val="95000"/>
              </a:lnSpc>
              <a:spcBef>
                <a:spcPts val="1100"/>
              </a:spcBef>
              <a:spcAft>
                <a:spcPts val="0"/>
              </a:spcAft>
              <a:buClr>
                <a:schemeClr val="dk1"/>
              </a:buClr>
              <a:buSzPts val="1615"/>
              <a:buChar char="●"/>
            </a:pPr>
            <a:r>
              <a:rPr lang="en" sz="1615">
                <a:solidFill>
                  <a:schemeClr val="dk1"/>
                </a:solidFill>
                <a:highlight>
                  <a:srgbClr val="FFFFFF"/>
                </a:highlight>
              </a:rPr>
              <a:t>Personalized Content</a:t>
            </a:r>
            <a:endParaRPr sz="1615">
              <a:solidFill>
                <a:schemeClr val="dk1"/>
              </a:solidFill>
              <a:highlight>
                <a:srgbClr val="FFFFFF"/>
              </a:highlight>
            </a:endParaRPr>
          </a:p>
          <a:p>
            <a:pPr indent="-331152" lvl="0" marL="457200" rtl="0" algn="l">
              <a:lnSpc>
                <a:spcPct val="95000"/>
              </a:lnSpc>
              <a:spcBef>
                <a:spcPts val="0"/>
              </a:spcBef>
              <a:spcAft>
                <a:spcPts val="0"/>
              </a:spcAft>
              <a:buClr>
                <a:schemeClr val="dk1"/>
              </a:buClr>
              <a:buSzPts val="1615"/>
              <a:buChar char="●"/>
            </a:pPr>
            <a:r>
              <a:rPr lang="en" sz="1615">
                <a:solidFill>
                  <a:schemeClr val="dk1"/>
                </a:solidFill>
                <a:highlight>
                  <a:srgbClr val="FFFFFF"/>
                </a:highlight>
              </a:rPr>
              <a:t>E-Commerce/Retail</a:t>
            </a:r>
            <a:endParaRPr sz="1615">
              <a:solidFill>
                <a:schemeClr val="dk1"/>
              </a:solidFill>
              <a:highlight>
                <a:srgbClr val="FFFFFF"/>
              </a:highlight>
            </a:endParaRPr>
          </a:p>
          <a:p>
            <a:pPr indent="-331152" lvl="0" marL="457200" rtl="0" algn="l">
              <a:lnSpc>
                <a:spcPct val="95000"/>
              </a:lnSpc>
              <a:spcBef>
                <a:spcPts val="0"/>
              </a:spcBef>
              <a:spcAft>
                <a:spcPts val="0"/>
              </a:spcAft>
              <a:buClr>
                <a:schemeClr val="dk1"/>
              </a:buClr>
              <a:buSzPts val="1615"/>
              <a:buChar char="●"/>
            </a:pPr>
            <a:r>
              <a:rPr lang="en" sz="1615">
                <a:solidFill>
                  <a:schemeClr val="dk1"/>
                </a:solidFill>
                <a:highlight>
                  <a:srgbClr val="FFFFFF"/>
                </a:highlight>
              </a:rPr>
              <a:t>Banking/Finance</a:t>
            </a:r>
            <a:endParaRPr sz="1615">
              <a:solidFill>
                <a:schemeClr val="dk1"/>
              </a:solidFill>
              <a:highlight>
                <a:srgbClr val="FFFFFF"/>
              </a:highlight>
            </a:endParaRPr>
          </a:p>
          <a:p>
            <a:pPr indent="0" lvl="0" marL="0" rtl="0" algn="l">
              <a:lnSpc>
                <a:spcPct val="95000"/>
              </a:lnSpc>
              <a:spcBef>
                <a:spcPts val="700"/>
              </a:spcBef>
              <a:spcAft>
                <a:spcPts val="0"/>
              </a:spcAft>
              <a:buSzPts val="770"/>
              <a:buNone/>
            </a:pPr>
            <a:r>
              <a:t/>
            </a:r>
            <a:endParaRPr sz="1860"/>
          </a:p>
          <a:p>
            <a:pPr indent="0" lvl="0" marL="0" rtl="0" algn="l">
              <a:lnSpc>
                <a:spcPct val="95000"/>
              </a:lnSpc>
              <a:spcBef>
                <a:spcPts val="1200"/>
              </a:spcBef>
              <a:spcAft>
                <a:spcPts val="1200"/>
              </a:spcAft>
              <a:buSzPts val="770"/>
              <a:buNone/>
            </a:pPr>
            <a:r>
              <a:t/>
            </a:r>
            <a:endParaRPr sz="1860"/>
          </a:p>
        </p:txBody>
      </p:sp>
      <p:pic>
        <p:nvPicPr>
          <p:cNvPr id="386" name="Google Shape;386;p67"/>
          <p:cNvPicPr preferRelativeResize="0"/>
          <p:nvPr/>
        </p:nvPicPr>
        <p:blipFill>
          <a:blip r:embed="rId3">
            <a:alphaModFix/>
          </a:blip>
          <a:stretch>
            <a:fillRect/>
          </a:stretch>
        </p:blipFill>
        <p:spPr>
          <a:xfrm>
            <a:off x="152400" y="2005075"/>
            <a:ext cx="4166546" cy="2986025"/>
          </a:xfrm>
          <a:prstGeom prst="rect">
            <a:avLst/>
          </a:prstGeom>
          <a:noFill/>
          <a:ln>
            <a:noFill/>
          </a:ln>
        </p:spPr>
      </p:pic>
      <p:pic>
        <p:nvPicPr>
          <p:cNvPr id="387" name="Google Shape;387;p67"/>
          <p:cNvPicPr preferRelativeResize="0"/>
          <p:nvPr/>
        </p:nvPicPr>
        <p:blipFill>
          <a:blip r:embed="rId4">
            <a:alphaModFix/>
          </a:blip>
          <a:stretch>
            <a:fillRect/>
          </a:stretch>
        </p:blipFill>
        <p:spPr>
          <a:xfrm>
            <a:off x="5036275" y="2601075"/>
            <a:ext cx="3065623" cy="2044750"/>
          </a:xfrm>
          <a:prstGeom prst="rect">
            <a:avLst/>
          </a:prstGeom>
          <a:noFill/>
          <a:ln>
            <a:noFill/>
          </a:ln>
        </p:spPr>
      </p:pic>
      <p:pic>
        <p:nvPicPr>
          <p:cNvPr id="388" name="Google Shape;388;p67"/>
          <p:cNvPicPr preferRelativeResize="0"/>
          <p:nvPr/>
        </p:nvPicPr>
        <p:blipFill>
          <a:blip r:embed="rId5">
            <a:alphaModFix/>
          </a:blip>
          <a:stretch>
            <a:fillRect/>
          </a:stretch>
        </p:blipFill>
        <p:spPr>
          <a:xfrm>
            <a:off x="5109400" y="269650"/>
            <a:ext cx="3162000" cy="2044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type="title"/>
          </p:nvPr>
        </p:nvSpPr>
        <p:spPr>
          <a:xfrm>
            <a:off x="311700" y="145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Flow of a Recommendation System</a:t>
            </a:r>
            <a:endParaRPr/>
          </a:p>
        </p:txBody>
      </p:sp>
      <p:pic>
        <p:nvPicPr>
          <p:cNvPr id="394" name="Google Shape;394;p68"/>
          <p:cNvPicPr preferRelativeResize="0"/>
          <p:nvPr/>
        </p:nvPicPr>
        <p:blipFill>
          <a:blip r:embed="rId3">
            <a:alphaModFix/>
          </a:blip>
          <a:stretch>
            <a:fillRect/>
          </a:stretch>
        </p:blipFill>
        <p:spPr>
          <a:xfrm>
            <a:off x="2399850" y="628975"/>
            <a:ext cx="4267150" cy="4317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9"/>
          <p:cNvSpPr txBox="1"/>
          <p:nvPr>
            <p:ph idx="1" type="body"/>
          </p:nvPr>
        </p:nvSpPr>
        <p:spPr>
          <a:xfrm>
            <a:off x="311700" y="446675"/>
            <a:ext cx="8520600" cy="4220400"/>
          </a:xfrm>
          <a:prstGeom prst="rect">
            <a:avLst/>
          </a:prstGeom>
        </p:spPr>
        <p:txBody>
          <a:bodyPr anchorCtr="0" anchor="t" bIns="91425" lIns="91425" spcFirstLastPara="1" rIns="91425" wrap="square" tIns="91425">
            <a:noAutofit/>
          </a:bodyPr>
          <a:lstStyle/>
          <a:p>
            <a:pPr indent="0" lvl="0" marL="0" marR="190500" rtl="0" algn="l">
              <a:lnSpc>
                <a:spcPct val="100000"/>
              </a:lnSpc>
              <a:spcBef>
                <a:spcPts val="1100"/>
              </a:spcBef>
              <a:spcAft>
                <a:spcPts val="0"/>
              </a:spcAft>
              <a:buClr>
                <a:schemeClr val="dk1"/>
              </a:buClr>
              <a:buSzPts val="1100"/>
              <a:buFont typeface="Arial"/>
              <a:buNone/>
            </a:pPr>
            <a:r>
              <a:rPr b="1" lang="en" sz="2050">
                <a:solidFill>
                  <a:schemeClr val="dk1"/>
                </a:solidFill>
                <a:highlight>
                  <a:srgbClr val="FFFFFF"/>
                </a:highlight>
              </a:rPr>
              <a:t>Terminology</a:t>
            </a:r>
            <a:endParaRPr b="1" sz="2050">
              <a:solidFill>
                <a:schemeClr val="dk1"/>
              </a:solidFill>
              <a:highlight>
                <a:srgbClr val="FFFFFF"/>
              </a:highlight>
            </a:endParaRPr>
          </a:p>
          <a:p>
            <a:pPr indent="0" lvl="0" marL="0" marR="190500" rtl="0" algn="l">
              <a:lnSpc>
                <a:spcPct val="100000"/>
              </a:lnSpc>
              <a:spcBef>
                <a:spcPts val="2200"/>
              </a:spcBef>
              <a:spcAft>
                <a:spcPts val="0"/>
              </a:spcAft>
              <a:buClr>
                <a:schemeClr val="dk1"/>
              </a:buClr>
              <a:buSzPts val="1100"/>
              <a:buFont typeface="Arial"/>
              <a:buNone/>
            </a:pPr>
            <a:r>
              <a:rPr b="1" lang="en" sz="1450">
                <a:solidFill>
                  <a:srgbClr val="0000FF"/>
                </a:solidFill>
                <a:highlight>
                  <a:srgbClr val="FFFFFF"/>
                </a:highlight>
              </a:rPr>
              <a:t>Item </a:t>
            </a:r>
            <a:r>
              <a:rPr lang="en" sz="1450">
                <a:solidFill>
                  <a:schemeClr val="dk1"/>
                </a:solidFill>
                <a:highlight>
                  <a:srgbClr val="FFFFFF"/>
                </a:highlight>
              </a:rPr>
              <a:t>- the entities/products/features a system recommends</a:t>
            </a:r>
            <a:endParaRPr sz="1450">
              <a:solidFill>
                <a:schemeClr val="dk1"/>
              </a:solidFill>
              <a:highlight>
                <a:srgbClr val="FFFFFF"/>
              </a:highlight>
            </a:endParaRPr>
          </a:p>
          <a:p>
            <a:pPr indent="0" lvl="0" marL="0" marR="190500" rtl="0" algn="l">
              <a:lnSpc>
                <a:spcPct val="100000"/>
              </a:lnSpc>
              <a:spcBef>
                <a:spcPts val="2200"/>
              </a:spcBef>
              <a:spcAft>
                <a:spcPts val="0"/>
              </a:spcAft>
              <a:buNone/>
            </a:pPr>
            <a:r>
              <a:rPr b="1" lang="en" sz="1450">
                <a:solidFill>
                  <a:srgbClr val="0000FF"/>
                </a:solidFill>
                <a:highlight>
                  <a:srgbClr val="FFFFFF"/>
                </a:highlight>
              </a:rPr>
              <a:t>Query - </a:t>
            </a:r>
            <a:r>
              <a:rPr lang="en" sz="1450">
                <a:solidFill>
                  <a:schemeClr val="dk1"/>
                </a:solidFill>
                <a:highlight>
                  <a:srgbClr val="FFFFFF"/>
                </a:highlight>
              </a:rPr>
              <a:t>the info a system uses to make recommendations. This can include personal user behaviour such as browsing/consumption pattern and also some external factors such as the popularity of an item or seasonal trends.</a:t>
            </a:r>
            <a:endParaRPr sz="1450">
              <a:solidFill>
                <a:schemeClr val="dk1"/>
              </a:solidFill>
              <a:highlight>
                <a:srgbClr val="FFFFFF"/>
              </a:highlight>
            </a:endParaRPr>
          </a:p>
          <a:p>
            <a:pPr indent="0" lvl="0" marL="0" marR="190500" rtl="0" algn="l">
              <a:lnSpc>
                <a:spcPct val="100000"/>
              </a:lnSpc>
              <a:spcBef>
                <a:spcPts val="2200"/>
              </a:spcBef>
              <a:spcAft>
                <a:spcPts val="0"/>
              </a:spcAft>
              <a:buNone/>
            </a:pPr>
            <a:r>
              <a:t/>
            </a:r>
            <a:endParaRPr sz="1450">
              <a:solidFill>
                <a:schemeClr val="dk1"/>
              </a:solidFill>
              <a:highlight>
                <a:srgbClr val="FFFFFF"/>
              </a:highlight>
            </a:endParaRPr>
          </a:p>
          <a:p>
            <a:pPr indent="0" lvl="0" marL="0" rtl="0" algn="l">
              <a:lnSpc>
                <a:spcPct val="100000"/>
              </a:lnSpc>
              <a:spcBef>
                <a:spcPts val="1100"/>
              </a:spcBef>
              <a:spcAft>
                <a:spcPts val="0"/>
              </a:spcAft>
              <a:buNone/>
            </a:pPr>
            <a:r>
              <a:rPr b="1" lang="en" sz="2050">
                <a:solidFill>
                  <a:schemeClr val="dk1"/>
                </a:solidFill>
                <a:highlight>
                  <a:srgbClr val="FFFFFF"/>
                </a:highlight>
              </a:rPr>
              <a:t>Candidate Generation</a:t>
            </a:r>
            <a:endParaRPr b="1" sz="2050">
              <a:solidFill>
                <a:schemeClr val="dk1"/>
              </a:solidFill>
              <a:highlight>
                <a:srgbClr val="FFFFFF"/>
              </a:highlight>
            </a:endParaRPr>
          </a:p>
          <a:p>
            <a:pPr indent="-320675" lvl="0" marL="457200" marR="190500" rtl="0" algn="l">
              <a:lnSpc>
                <a:spcPct val="100000"/>
              </a:lnSpc>
              <a:spcBef>
                <a:spcPts val="2200"/>
              </a:spcBef>
              <a:spcAft>
                <a:spcPts val="0"/>
              </a:spcAft>
              <a:buClr>
                <a:schemeClr val="dk1"/>
              </a:buClr>
              <a:buSzPts val="1450"/>
              <a:buChar char="●"/>
            </a:pPr>
            <a:r>
              <a:rPr lang="en" sz="1450">
                <a:solidFill>
                  <a:schemeClr val="dk1"/>
                </a:solidFill>
                <a:highlight>
                  <a:srgbClr val="FFFFFF"/>
                </a:highlight>
              </a:rPr>
              <a:t>Content Based Filtering</a:t>
            </a:r>
            <a:endParaRPr sz="1450">
              <a:solidFill>
                <a:schemeClr val="dk1"/>
              </a:solidFill>
              <a:highlight>
                <a:srgbClr val="FFFFFF"/>
              </a:highlight>
            </a:endParaRPr>
          </a:p>
          <a:p>
            <a:pPr indent="-320675" lvl="0" marL="457200" marR="190500" rtl="0" algn="l">
              <a:lnSpc>
                <a:spcPct val="100000"/>
              </a:lnSpc>
              <a:spcBef>
                <a:spcPts val="0"/>
              </a:spcBef>
              <a:spcAft>
                <a:spcPts val="0"/>
              </a:spcAft>
              <a:buClr>
                <a:schemeClr val="dk1"/>
              </a:buClr>
              <a:buSzPts val="1450"/>
              <a:buChar char="●"/>
            </a:pPr>
            <a:r>
              <a:rPr lang="en" sz="1450">
                <a:solidFill>
                  <a:schemeClr val="dk1"/>
                </a:solidFill>
                <a:highlight>
                  <a:srgbClr val="FFFFFF"/>
                </a:highlight>
              </a:rPr>
              <a:t>Collaborative Based FIltering</a:t>
            </a:r>
            <a:endParaRPr sz="1450">
              <a:solidFill>
                <a:schemeClr val="dk1"/>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 Based Filtering</a:t>
            </a:r>
            <a:endParaRPr/>
          </a:p>
        </p:txBody>
      </p:sp>
      <p:sp>
        <p:nvSpPr>
          <p:cNvPr id="405" name="Google Shape;40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3375" lvl="0" marL="457200" rtl="0" algn="l">
              <a:spcBef>
                <a:spcPts val="0"/>
              </a:spcBef>
              <a:spcAft>
                <a:spcPts val="0"/>
              </a:spcAft>
              <a:buClr>
                <a:schemeClr val="dk1"/>
              </a:buClr>
              <a:buSzPts val="1650"/>
              <a:buChar char="●"/>
            </a:pPr>
            <a:r>
              <a:rPr lang="en" sz="1650">
                <a:solidFill>
                  <a:schemeClr val="dk1"/>
                </a:solidFill>
                <a:highlight>
                  <a:srgbClr val="FFFFFF"/>
                </a:highlight>
              </a:rPr>
              <a:t>It uses the features/characteristics of an item to recommend new products based upon the current user's preferences and items it has previously interacted with . </a:t>
            </a:r>
            <a:endParaRPr sz="1650">
              <a:solidFill>
                <a:schemeClr val="dk1"/>
              </a:solidFill>
              <a:highlight>
                <a:srgbClr val="FFFFFF"/>
              </a:highlight>
            </a:endParaRPr>
          </a:p>
          <a:p>
            <a:pPr indent="-333375" lvl="0" marL="457200" rtl="0" algn="l">
              <a:spcBef>
                <a:spcPts val="0"/>
              </a:spcBef>
              <a:spcAft>
                <a:spcPts val="0"/>
              </a:spcAft>
              <a:buClr>
                <a:schemeClr val="dk1"/>
              </a:buClr>
              <a:buSzPts val="1650"/>
              <a:buChar char="●"/>
            </a:pPr>
            <a:r>
              <a:rPr lang="en" sz="1650">
                <a:solidFill>
                  <a:schemeClr val="dk1"/>
                </a:solidFill>
                <a:highlight>
                  <a:srgbClr val="FFFFFF"/>
                </a:highlight>
              </a:rPr>
              <a:t>Similarity between user features and item features is found out. Suppose a song has features such as instrumentalness, acousticness etc., which has significant value and so does a user(calculated from methods which we won’t get into now), we would recommend the song to the user based on a similarity score.</a:t>
            </a:r>
            <a:endParaRPr sz="1650">
              <a:solidFill>
                <a:schemeClr val="dk1"/>
              </a:solidFill>
              <a:highlight>
                <a:srgbClr val="FFFFFF"/>
              </a:highlight>
            </a:endParaRPr>
          </a:p>
          <a:p>
            <a:pPr indent="-333375" lvl="0" marL="457200" rtl="0" algn="l">
              <a:spcBef>
                <a:spcPts val="0"/>
              </a:spcBef>
              <a:spcAft>
                <a:spcPts val="0"/>
              </a:spcAft>
              <a:buClr>
                <a:schemeClr val="dk1"/>
              </a:buClr>
              <a:buSzPts val="1650"/>
              <a:buChar char="●"/>
            </a:pPr>
            <a:r>
              <a:rPr lang="en" sz="1650">
                <a:solidFill>
                  <a:schemeClr val="dk1"/>
                </a:solidFill>
                <a:highlight>
                  <a:srgbClr val="FFFFFF"/>
                </a:highlight>
              </a:rPr>
              <a:t>Users and items need to have features in the same feature space for this method to work. </a:t>
            </a:r>
            <a:endParaRPr sz="1650">
              <a:solidFill>
                <a:schemeClr val="dk1"/>
              </a:solidFill>
              <a:highlight>
                <a:srgbClr val="FFFFFF"/>
              </a:highlight>
            </a:endParaRPr>
          </a:p>
          <a:p>
            <a:pPr indent="-333375" lvl="0" marL="457200" rtl="0" algn="l">
              <a:spcBef>
                <a:spcPts val="0"/>
              </a:spcBef>
              <a:spcAft>
                <a:spcPts val="0"/>
              </a:spcAft>
              <a:buClr>
                <a:schemeClr val="dk1"/>
              </a:buClr>
              <a:buSzPts val="1650"/>
              <a:buChar char="●"/>
            </a:pPr>
            <a:r>
              <a:rPr lang="en" sz="1650">
                <a:solidFill>
                  <a:schemeClr val="dk1"/>
                </a:solidFill>
                <a:highlight>
                  <a:srgbClr val="FFFFFF"/>
                </a:highlight>
              </a:rPr>
              <a:t>This method is not using any other user, it is just using the </a:t>
            </a:r>
            <a:r>
              <a:rPr b="1" lang="en" sz="1650">
                <a:solidFill>
                  <a:schemeClr val="dk1"/>
                </a:solidFill>
                <a:highlight>
                  <a:srgbClr val="FFFFFF"/>
                </a:highlight>
              </a:rPr>
              <a:t>content</a:t>
            </a:r>
            <a:r>
              <a:rPr lang="en" sz="1650">
                <a:solidFill>
                  <a:schemeClr val="dk1"/>
                </a:solidFill>
                <a:highlight>
                  <a:srgbClr val="FFFFFF"/>
                </a:highlight>
              </a:rPr>
              <a:t> of the items.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71"/>
          <p:cNvPicPr preferRelativeResize="0"/>
          <p:nvPr/>
        </p:nvPicPr>
        <p:blipFill>
          <a:blip r:embed="rId3">
            <a:alphaModFix/>
          </a:blip>
          <a:stretch>
            <a:fillRect/>
          </a:stretch>
        </p:blipFill>
        <p:spPr>
          <a:xfrm>
            <a:off x="538175" y="117100"/>
            <a:ext cx="4420050" cy="4838700"/>
          </a:xfrm>
          <a:prstGeom prst="rect">
            <a:avLst/>
          </a:prstGeom>
          <a:noFill/>
          <a:ln>
            <a:noFill/>
          </a:ln>
        </p:spPr>
      </p:pic>
      <p:sp>
        <p:nvSpPr>
          <p:cNvPr id="411" name="Google Shape;411;p71"/>
          <p:cNvSpPr txBox="1"/>
          <p:nvPr/>
        </p:nvSpPr>
        <p:spPr>
          <a:xfrm>
            <a:off x="5937525" y="2171550"/>
            <a:ext cx="23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Content Based Filtering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2"/>
          <p:cNvSpPr txBox="1"/>
          <p:nvPr>
            <p:ph idx="1" type="body"/>
          </p:nvPr>
        </p:nvSpPr>
        <p:spPr>
          <a:xfrm>
            <a:off x="311700" y="291150"/>
            <a:ext cx="8520600" cy="4277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605"/>
              <a:buFont typeface="Arial"/>
              <a:buNone/>
            </a:pPr>
            <a:r>
              <a:rPr b="1" lang="en" sz="1390">
                <a:solidFill>
                  <a:schemeClr val="dk1"/>
                </a:solidFill>
              </a:rPr>
              <a:t>Advantages:</a:t>
            </a:r>
            <a:endParaRPr b="1"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Data for other users is not needed.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Helps recommend users items which are specific to their interest, whereas in collaborative filtering, other user's preferences do play a role in recommendation.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May recommend obscure items as well.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b="1" lang="en" sz="1390">
                <a:solidFill>
                  <a:schemeClr val="dk1"/>
                </a:solidFill>
              </a:rPr>
              <a:t>Disadvantages:</a:t>
            </a:r>
            <a:endParaRPr b="1"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Model will be as good as the hand engineered features. This requires input from experienced and skilled domain experts.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Works better for items that can be encoded with useful features. </a:t>
            </a:r>
            <a:endParaRPr sz="1390">
              <a:solidFill>
                <a:schemeClr val="dk1"/>
              </a:solidFill>
            </a:endParaRPr>
          </a:p>
          <a:p>
            <a:pPr indent="0" lvl="0" marL="0" rtl="0" algn="l">
              <a:lnSpc>
                <a:spcPct val="105000"/>
              </a:lnSpc>
              <a:spcBef>
                <a:spcPts val="1200"/>
              </a:spcBef>
              <a:spcAft>
                <a:spcPts val="0"/>
              </a:spcAft>
              <a:buClr>
                <a:schemeClr val="dk1"/>
              </a:buClr>
              <a:buSzPts val="605"/>
              <a:buFont typeface="Arial"/>
              <a:buNone/>
            </a:pPr>
            <a:r>
              <a:rPr lang="en" sz="1390">
                <a:solidFill>
                  <a:schemeClr val="dk1"/>
                </a:solidFill>
              </a:rPr>
              <a:t>- The model will have to represent the user based on their interest in the feature space, ie, they would have to extract the detailed feature for the user. </a:t>
            </a:r>
            <a:endParaRPr sz="1390">
              <a:solidFill>
                <a:schemeClr val="dk1"/>
              </a:solidFill>
            </a:endParaRPr>
          </a:p>
          <a:p>
            <a:pPr indent="0" lvl="0" marL="0" rtl="0" algn="l">
              <a:lnSpc>
                <a:spcPct val="105000"/>
              </a:lnSpc>
              <a:spcBef>
                <a:spcPts val="1200"/>
              </a:spcBef>
              <a:spcAft>
                <a:spcPts val="1200"/>
              </a:spcAft>
              <a:buSzPts val="605"/>
              <a:buNone/>
            </a:pPr>
            <a:r>
              <a:t/>
            </a:r>
            <a:endParaRPr sz="139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a:t>
            </a:r>
            <a:endParaRPr/>
          </a:p>
        </p:txBody>
      </p:sp>
      <p:sp>
        <p:nvSpPr>
          <p:cNvPr id="422" name="Google Shape;422;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2425" lvl="0" marL="457200" rtl="0" algn="l">
              <a:spcBef>
                <a:spcPts val="1100"/>
              </a:spcBef>
              <a:spcAft>
                <a:spcPts val="0"/>
              </a:spcAft>
              <a:buClr>
                <a:schemeClr val="dk1"/>
              </a:buClr>
              <a:buSzPts val="1950"/>
              <a:buChar char="●"/>
            </a:pPr>
            <a:r>
              <a:rPr lang="en" sz="1950">
                <a:solidFill>
                  <a:schemeClr val="dk1"/>
                </a:solidFill>
                <a:highlight>
                  <a:srgbClr val="FFFFFF"/>
                </a:highlight>
              </a:rPr>
              <a:t>It recommends(filter) items from a huge corpus of items based upon the preference info from many users(collaboration). Putting forth a basic example, if two users have made similar decisions and purchases in the past, like a movie choice, then there is a high probability they will agree on additional future selections.</a:t>
            </a:r>
            <a:endParaRPr sz="1950">
              <a:solidFill>
                <a:schemeClr val="dk1"/>
              </a:solidFill>
              <a:highlight>
                <a:srgbClr val="FFFFFF"/>
              </a:highlight>
            </a:endParaRPr>
          </a:p>
          <a:p>
            <a:pPr indent="-352425" lvl="0" marL="457200" rtl="0" algn="l">
              <a:spcBef>
                <a:spcPts val="0"/>
              </a:spcBef>
              <a:spcAft>
                <a:spcPts val="0"/>
              </a:spcAft>
              <a:buClr>
                <a:schemeClr val="dk1"/>
              </a:buClr>
              <a:buSzPts val="1950"/>
              <a:buChar char="●"/>
            </a:pPr>
            <a:r>
              <a:rPr lang="en" sz="1950">
                <a:solidFill>
                  <a:schemeClr val="dk1"/>
                </a:solidFill>
                <a:highlight>
                  <a:srgbClr val="FFFFFF"/>
                </a:highlight>
              </a:rPr>
              <a:t>It uses similarities between items and users simultaneously.</a:t>
            </a:r>
            <a:endParaRPr sz="1950">
              <a:solidFill>
                <a:schemeClr val="dk1"/>
              </a:solidFill>
              <a:highlight>
                <a:srgbClr val="FFFFFF"/>
              </a:highlight>
            </a:endParaRPr>
          </a:p>
          <a:p>
            <a:pPr indent="-352425" lvl="0" marL="457200" rtl="0" algn="l">
              <a:spcBef>
                <a:spcPts val="0"/>
              </a:spcBef>
              <a:spcAft>
                <a:spcPts val="0"/>
              </a:spcAft>
              <a:buClr>
                <a:schemeClr val="dk1"/>
              </a:buClr>
              <a:buSzPts val="1950"/>
              <a:buChar char="●"/>
            </a:pPr>
            <a:r>
              <a:rPr lang="en" sz="1950">
                <a:solidFill>
                  <a:schemeClr val="dk1"/>
                </a:solidFill>
                <a:highlight>
                  <a:srgbClr val="FFFFFF"/>
                </a:highlight>
              </a:rPr>
              <a:t>It recommends/filters on behaviour and </a:t>
            </a:r>
            <a:r>
              <a:rPr b="1" lang="en" sz="1950">
                <a:solidFill>
                  <a:schemeClr val="dk1"/>
                </a:solidFill>
                <a:highlight>
                  <a:srgbClr val="FFFFFF"/>
                </a:highlight>
              </a:rPr>
              <a:t>consumption pattern</a:t>
            </a:r>
            <a:r>
              <a:rPr lang="en" sz="1950">
                <a:solidFill>
                  <a:schemeClr val="dk1"/>
                </a:solidFill>
                <a:highlight>
                  <a:srgbClr val="FFFFFF"/>
                </a:highlight>
              </a:rPr>
              <a:t> of users and its interaction with the items/products.</a:t>
            </a:r>
            <a:endParaRPr sz="1950">
              <a:solidFill>
                <a:schemeClr val="dk1"/>
              </a:solidFill>
              <a:highlight>
                <a:srgbClr val="FFFFFF"/>
              </a:highlight>
            </a:endParaRPr>
          </a:p>
          <a:p>
            <a:pPr indent="-352425" lvl="0" marL="457200" rtl="0" algn="l">
              <a:spcBef>
                <a:spcPts val="0"/>
              </a:spcBef>
              <a:spcAft>
                <a:spcPts val="0"/>
              </a:spcAft>
              <a:buClr>
                <a:schemeClr val="dk1"/>
              </a:buClr>
              <a:buSzPts val="1950"/>
              <a:buChar char="●"/>
            </a:pPr>
            <a:r>
              <a:rPr lang="en" sz="1950">
                <a:solidFill>
                  <a:schemeClr val="dk1"/>
                </a:solidFill>
                <a:highlight>
                  <a:srgbClr val="FFFFFF"/>
                </a:highlight>
              </a:rPr>
              <a:t>Personal tastes are correlated in this method.</a:t>
            </a:r>
            <a:endParaRPr sz="1950">
              <a:solidFill>
                <a:schemeClr val="dk1"/>
              </a:solidFill>
              <a:highlight>
                <a:srgbClr val="FFFFFF"/>
              </a:highlight>
            </a:endParaRPr>
          </a:p>
          <a:p>
            <a:pPr indent="0" lvl="0" marL="0" rtl="0" algn="l">
              <a:spcBef>
                <a:spcPts val="700"/>
              </a:spcBef>
              <a:spcAft>
                <a:spcPts val="1200"/>
              </a:spcAft>
              <a:buNone/>
            </a:pPr>
            <a:r>
              <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You know ‘bout this??</a:t>
            </a:r>
            <a:endParaRPr/>
          </a:p>
        </p:txBody>
      </p:sp>
      <p:sp>
        <p:nvSpPr>
          <p:cNvPr id="129" name="Google Shape;129;p29"/>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highlight>
                  <a:srgbClr val="FFFFFF"/>
                </a:highlight>
              </a:rPr>
              <a:t>Artificial intelligence is the simulation of human intelligence processes by machines, especially computer systems.</a:t>
            </a:r>
            <a:br>
              <a:rPr lang="en" sz="2000">
                <a:highlight>
                  <a:srgbClr val="FFFFFF"/>
                </a:highlight>
              </a:rPr>
            </a:br>
            <a:endParaRPr sz="2000">
              <a:highlight>
                <a:srgbClr val="FFFFFF"/>
              </a:highlight>
            </a:endParaRPr>
          </a:p>
          <a:p>
            <a:pPr indent="-355600" lvl="0" marL="457200" rtl="0" algn="l">
              <a:spcBef>
                <a:spcPts val="0"/>
              </a:spcBef>
              <a:spcAft>
                <a:spcPts val="0"/>
              </a:spcAft>
              <a:buSzPts val="2000"/>
              <a:buAutoNum type="arabicPeriod"/>
            </a:pPr>
            <a:r>
              <a:rPr lang="en" sz="2000">
                <a:highlight>
                  <a:srgbClr val="FFFFFF"/>
                </a:highlight>
              </a:rPr>
              <a:t>Some standard applications of AI are:</a:t>
            </a:r>
            <a:endParaRPr sz="2000">
              <a:highlight>
                <a:srgbClr val="FFFFFF"/>
              </a:highlight>
            </a:endParaRPr>
          </a:p>
          <a:p>
            <a:pPr indent="-330200" lvl="1" marL="914400" rtl="0" algn="l">
              <a:spcBef>
                <a:spcPts val="0"/>
              </a:spcBef>
              <a:spcAft>
                <a:spcPts val="0"/>
              </a:spcAft>
              <a:buSzPts val="1600"/>
              <a:buAutoNum type="alphaLcPeriod"/>
            </a:pPr>
            <a:r>
              <a:rPr lang="en" sz="1600">
                <a:highlight>
                  <a:srgbClr val="FFFFFF"/>
                </a:highlight>
              </a:rPr>
              <a:t>Natural Language P</a:t>
            </a:r>
            <a:r>
              <a:rPr lang="en" sz="1600">
                <a:highlight>
                  <a:srgbClr val="FFFFFF"/>
                </a:highlight>
              </a:rPr>
              <a:t>rocessing</a:t>
            </a:r>
            <a:r>
              <a:rPr lang="en" sz="1600">
                <a:highlight>
                  <a:srgbClr val="FFFFFF"/>
                </a:highlight>
              </a:rPr>
              <a:t> (NLP)</a:t>
            </a:r>
            <a:endParaRPr sz="1600">
              <a:highlight>
                <a:srgbClr val="FFFFFF"/>
              </a:highlight>
            </a:endParaRPr>
          </a:p>
          <a:p>
            <a:pPr indent="-330200" lvl="1" marL="914400" rtl="0" algn="l">
              <a:spcBef>
                <a:spcPts val="0"/>
              </a:spcBef>
              <a:spcAft>
                <a:spcPts val="0"/>
              </a:spcAft>
              <a:buSzPts val="1600"/>
              <a:buAutoNum type="alphaLcPeriod"/>
            </a:pPr>
            <a:r>
              <a:rPr lang="en" sz="1600">
                <a:highlight>
                  <a:srgbClr val="FFFFFF"/>
                </a:highlight>
              </a:rPr>
              <a:t>Computer Vision (CV)</a:t>
            </a:r>
            <a:endParaRPr sz="1600">
              <a:highlight>
                <a:srgbClr val="FFFFFF"/>
              </a:highlight>
            </a:endParaRPr>
          </a:p>
          <a:p>
            <a:pPr indent="-330200" lvl="1" marL="914400" rtl="0" algn="l">
              <a:spcBef>
                <a:spcPts val="0"/>
              </a:spcBef>
              <a:spcAft>
                <a:spcPts val="0"/>
              </a:spcAft>
              <a:buSzPts val="1600"/>
              <a:buAutoNum type="alphaLcPeriod"/>
            </a:pPr>
            <a:r>
              <a:rPr lang="en" sz="1600">
                <a:highlight>
                  <a:srgbClr val="FFFFFF"/>
                </a:highlight>
              </a:rPr>
              <a:t>Reinforcement Learning (RL)</a:t>
            </a:r>
            <a:endParaRPr sz="1600">
              <a:highlight>
                <a:srgbClr val="FFFFFF"/>
              </a:highlight>
            </a:endParaRPr>
          </a:p>
          <a:p>
            <a:pPr indent="-330200" lvl="1" marL="914400" rtl="0" algn="l">
              <a:spcBef>
                <a:spcPts val="0"/>
              </a:spcBef>
              <a:spcAft>
                <a:spcPts val="0"/>
              </a:spcAft>
              <a:buSzPts val="1600"/>
              <a:buAutoNum type="alphaLcPeriod"/>
            </a:pPr>
            <a:r>
              <a:rPr lang="en" sz="1600">
                <a:highlight>
                  <a:srgbClr val="FFFFFF"/>
                </a:highlight>
              </a:rPr>
              <a:t>Recommender Systems (RS)</a:t>
            </a:r>
            <a:endParaRPr sz="1600">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74"/>
          <p:cNvPicPr preferRelativeResize="0"/>
          <p:nvPr/>
        </p:nvPicPr>
        <p:blipFill>
          <a:blip r:embed="rId3">
            <a:alphaModFix/>
          </a:blip>
          <a:stretch>
            <a:fillRect/>
          </a:stretch>
        </p:blipFill>
        <p:spPr>
          <a:xfrm>
            <a:off x="152400" y="152400"/>
            <a:ext cx="4828745" cy="4838701"/>
          </a:xfrm>
          <a:prstGeom prst="rect">
            <a:avLst/>
          </a:prstGeom>
          <a:noFill/>
          <a:ln>
            <a:noFill/>
          </a:ln>
        </p:spPr>
      </p:pic>
      <p:sp>
        <p:nvSpPr>
          <p:cNvPr id="428" name="Google Shape;428;p74"/>
          <p:cNvSpPr txBox="1"/>
          <p:nvPr/>
        </p:nvSpPr>
        <p:spPr>
          <a:xfrm>
            <a:off x="5575800" y="2267375"/>
            <a:ext cx="29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Based Collaborative Filtering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5"/>
          <p:cNvSpPr txBox="1"/>
          <p:nvPr>
            <p:ph idx="1" type="body"/>
          </p:nvPr>
        </p:nvSpPr>
        <p:spPr>
          <a:xfrm>
            <a:off x="311700" y="247025"/>
            <a:ext cx="8520600" cy="4321800"/>
          </a:xfrm>
          <a:prstGeom prst="rect">
            <a:avLst/>
          </a:prstGeom>
        </p:spPr>
        <p:txBody>
          <a:bodyPr anchorCtr="0" anchor="t" bIns="91425" lIns="91425" spcFirstLastPara="1" rIns="91425" wrap="square" tIns="91425">
            <a:normAutofit/>
          </a:bodyPr>
          <a:lstStyle/>
          <a:p>
            <a:pPr indent="0" lvl="0" marL="0" marR="76200" rtl="0" algn="l">
              <a:spcBef>
                <a:spcPts val="0"/>
              </a:spcBef>
              <a:spcAft>
                <a:spcPts val="0"/>
              </a:spcAft>
              <a:buClr>
                <a:schemeClr val="dk1"/>
              </a:buClr>
              <a:buSzPts val="1100"/>
              <a:buFont typeface="Arial"/>
              <a:buNone/>
            </a:pPr>
            <a:r>
              <a:rPr lang="en" sz="1450">
                <a:solidFill>
                  <a:schemeClr val="dk1"/>
                </a:solidFill>
                <a:highlight>
                  <a:srgbClr val="FFFFFF"/>
                </a:highlight>
              </a:rPr>
              <a:t>Advantages -</a:t>
            </a:r>
            <a:endParaRPr sz="1450">
              <a:solidFill>
                <a:schemeClr val="dk1"/>
              </a:solidFill>
              <a:highlight>
                <a:srgbClr val="FFFFFF"/>
              </a:highlight>
            </a:endParaRPr>
          </a:p>
          <a:p>
            <a:pPr indent="-320675" lvl="0" marL="508000" marR="76200" rtl="0" algn="l">
              <a:spcBef>
                <a:spcPts val="1100"/>
              </a:spcBef>
              <a:spcAft>
                <a:spcPts val="0"/>
              </a:spcAft>
              <a:buClr>
                <a:schemeClr val="dk1"/>
              </a:buClr>
              <a:buSzPts val="1450"/>
              <a:buChar char="●"/>
            </a:pPr>
            <a:r>
              <a:rPr lang="en" sz="1450">
                <a:solidFill>
                  <a:schemeClr val="dk1"/>
                </a:solidFill>
                <a:highlight>
                  <a:srgbClr val="FFFFFF"/>
                </a:highlight>
              </a:rPr>
              <a:t>Domain experts are not needed as features are not hand engineered.</a:t>
            </a:r>
            <a:endParaRPr sz="1450">
              <a:solidFill>
                <a:schemeClr val="dk1"/>
              </a:solidFill>
              <a:highlight>
                <a:srgbClr val="FFFFFF"/>
              </a:highlight>
            </a:endParaRPr>
          </a:p>
          <a:p>
            <a:pPr indent="0" lvl="0" marL="50800" marR="76200" rtl="0" algn="l">
              <a:spcBef>
                <a:spcPts val="1100"/>
              </a:spcBef>
              <a:spcAft>
                <a:spcPts val="0"/>
              </a:spcAft>
              <a:buClr>
                <a:schemeClr val="dk1"/>
              </a:buClr>
              <a:buSzPts val="1100"/>
              <a:buFont typeface="Arial"/>
              <a:buNone/>
            </a:pPr>
            <a:r>
              <a:rPr lang="en" sz="1450">
                <a:solidFill>
                  <a:schemeClr val="dk1"/>
                </a:solidFill>
                <a:highlight>
                  <a:srgbClr val="FFFFFF"/>
                </a:highlight>
              </a:rPr>
              <a:t>Disadvantages -</a:t>
            </a:r>
            <a:endParaRPr sz="1450">
              <a:solidFill>
                <a:schemeClr val="dk1"/>
              </a:solidFill>
              <a:highlight>
                <a:srgbClr val="FFFFFF"/>
              </a:highlight>
            </a:endParaRPr>
          </a:p>
          <a:p>
            <a:pPr indent="-320675" lvl="0" marL="508000" marR="76200" rtl="0" algn="l">
              <a:spcBef>
                <a:spcPts val="1100"/>
              </a:spcBef>
              <a:spcAft>
                <a:spcPts val="0"/>
              </a:spcAft>
              <a:buClr>
                <a:schemeClr val="dk1"/>
              </a:buClr>
              <a:buSzPts val="1450"/>
              <a:buChar char="●"/>
            </a:pPr>
            <a:r>
              <a:rPr lang="en" sz="1450">
                <a:solidFill>
                  <a:schemeClr val="dk1"/>
                </a:solidFill>
                <a:highlight>
                  <a:srgbClr val="FFFFFF"/>
                </a:highlight>
              </a:rPr>
              <a:t>Does not work on new items as they do not have user interactions.</a:t>
            </a:r>
            <a:endParaRPr sz="1450">
              <a:solidFill>
                <a:schemeClr val="dk1"/>
              </a:solidFill>
              <a:highlight>
                <a:srgbClr val="FFFFFF"/>
              </a:highlight>
            </a:endParaRPr>
          </a:p>
          <a:p>
            <a:pPr indent="0" lvl="0" marL="0" rtl="0" algn="l">
              <a:spcBef>
                <a:spcPts val="700"/>
              </a:spcBef>
              <a:spcAft>
                <a:spcPts val="1200"/>
              </a:spcAft>
              <a:buNone/>
            </a:pPr>
            <a:r>
              <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76"/>
          <p:cNvPicPr preferRelativeResize="0"/>
          <p:nvPr/>
        </p:nvPicPr>
        <p:blipFill>
          <a:blip r:embed="rId3">
            <a:alphaModFix/>
          </a:blip>
          <a:stretch>
            <a:fillRect/>
          </a:stretch>
        </p:blipFill>
        <p:spPr>
          <a:xfrm>
            <a:off x="713450" y="0"/>
            <a:ext cx="7717105"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Natural Language Processing </a:t>
            </a:r>
            <a:endParaRPr/>
          </a:p>
        </p:txBody>
      </p:sp>
      <p:sp>
        <p:nvSpPr>
          <p:cNvPr id="444" name="Google Shape;444;p77"/>
          <p:cNvSpPr txBox="1"/>
          <p:nvPr>
            <p:ph idx="1" type="body"/>
          </p:nvPr>
        </p:nvSpPr>
        <p:spPr>
          <a:xfrm>
            <a:off x="235500" y="1379975"/>
            <a:ext cx="8520600" cy="242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NLP is an interdisciplinary field concerned with the interactions between computers and humans using natural human languages.</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500">
              <a:solidFill>
                <a:srgbClr val="292929"/>
              </a:solidFill>
              <a:highlight>
                <a:srgbClr val="FFFFFF"/>
              </a:highlight>
              <a:latin typeface="Georgia"/>
              <a:ea typeface="Georgia"/>
              <a:cs typeface="Georgia"/>
              <a:sym typeface="Georgia"/>
            </a:endParaRPr>
          </a:p>
        </p:txBody>
      </p:sp>
      <p:pic>
        <p:nvPicPr>
          <p:cNvPr id="445" name="Google Shape;445;p77"/>
          <p:cNvPicPr preferRelativeResize="0"/>
          <p:nvPr/>
        </p:nvPicPr>
        <p:blipFill>
          <a:blip r:embed="rId3">
            <a:alphaModFix/>
          </a:blip>
          <a:stretch>
            <a:fillRect/>
          </a:stretch>
        </p:blipFill>
        <p:spPr>
          <a:xfrm>
            <a:off x="3841600" y="2159725"/>
            <a:ext cx="5289400" cy="29837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NLP?</a:t>
            </a:r>
            <a:endParaRPr/>
          </a:p>
        </p:txBody>
      </p:sp>
      <p:pic>
        <p:nvPicPr>
          <p:cNvPr id="451" name="Google Shape;451;p78"/>
          <p:cNvPicPr preferRelativeResize="0"/>
          <p:nvPr/>
        </p:nvPicPr>
        <p:blipFill>
          <a:blip r:embed="rId3">
            <a:alphaModFix/>
          </a:blip>
          <a:stretch>
            <a:fillRect/>
          </a:stretch>
        </p:blipFill>
        <p:spPr>
          <a:xfrm>
            <a:off x="152400" y="1068425"/>
            <a:ext cx="8839200" cy="2657475"/>
          </a:xfrm>
          <a:prstGeom prst="rect">
            <a:avLst/>
          </a:prstGeom>
          <a:noFill/>
          <a:ln>
            <a:noFill/>
          </a:ln>
        </p:spPr>
      </p:pic>
      <p:sp>
        <p:nvSpPr>
          <p:cNvPr id="452" name="Google Shape;452;p78"/>
          <p:cNvSpPr txBox="1"/>
          <p:nvPr/>
        </p:nvSpPr>
        <p:spPr>
          <a:xfrm>
            <a:off x="152500" y="3956375"/>
            <a:ext cx="88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B2A2A"/>
                </a:solidFill>
                <a:highlight>
                  <a:srgbClr val="FBFBFB"/>
                </a:highlight>
                <a:latin typeface="Times New Roman"/>
                <a:ea typeface="Times New Roman"/>
                <a:cs typeface="Times New Roman"/>
                <a:sym typeface="Times New Roman"/>
              </a:rPr>
              <a:t>Fundamental goal: deep understand of broad language Not just string processing or keyword matching!</a:t>
            </a:r>
            <a:endParaRPr sz="1800">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9"/>
          <p:cNvSpPr txBox="1"/>
          <p:nvPr>
            <p:ph type="title"/>
          </p:nvPr>
        </p:nvSpPr>
        <p:spPr>
          <a:xfrm>
            <a:off x="0" y="2260050"/>
            <a:ext cx="9144000" cy="6234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Clr>
                <a:schemeClr val="dk2"/>
              </a:buClr>
              <a:buSzPct val="36666"/>
              <a:buFont typeface="Arial"/>
              <a:buNone/>
            </a:pPr>
            <a:r>
              <a:rPr lang="en"/>
              <a:t>NLP = Computer Science + AI + Computer Linguistics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a:t>
            </a:r>
            <a:r>
              <a:rPr lang="en"/>
              <a:t> With Machines</a:t>
            </a:r>
            <a:endParaRPr/>
          </a:p>
        </p:txBody>
      </p:sp>
      <p:pic>
        <p:nvPicPr>
          <p:cNvPr id="463" name="Google Shape;463;p80"/>
          <p:cNvPicPr preferRelativeResize="0"/>
          <p:nvPr/>
        </p:nvPicPr>
        <p:blipFill>
          <a:blip r:embed="rId3">
            <a:alphaModFix/>
          </a:blip>
          <a:stretch>
            <a:fillRect/>
          </a:stretch>
        </p:blipFill>
        <p:spPr>
          <a:xfrm>
            <a:off x="152400" y="1220825"/>
            <a:ext cx="8839201" cy="30654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Conversational Agents</a:t>
            </a:r>
            <a:endParaRPr/>
          </a:p>
        </p:txBody>
      </p:sp>
      <p:pic>
        <p:nvPicPr>
          <p:cNvPr id="469" name="Google Shape;469;p81"/>
          <p:cNvPicPr preferRelativeResize="0"/>
          <p:nvPr/>
        </p:nvPicPr>
        <p:blipFill>
          <a:blip r:embed="rId3">
            <a:alphaModFix/>
          </a:blip>
          <a:stretch>
            <a:fillRect/>
          </a:stretch>
        </p:blipFill>
        <p:spPr>
          <a:xfrm>
            <a:off x="152400" y="1220825"/>
            <a:ext cx="8839202" cy="360469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82"/>
          <p:cNvPicPr preferRelativeResize="0"/>
          <p:nvPr/>
        </p:nvPicPr>
        <p:blipFill>
          <a:blip r:embed="rId3">
            <a:alphaModFix/>
          </a:blip>
          <a:stretch>
            <a:fillRect/>
          </a:stretch>
        </p:blipFill>
        <p:spPr>
          <a:xfrm>
            <a:off x="1929850" y="949475"/>
            <a:ext cx="5472875" cy="2858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to Text</a:t>
            </a:r>
            <a:endParaRPr/>
          </a:p>
        </p:txBody>
      </p:sp>
      <p:sp>
        <p:nvSpPr>
          <p:cNvPr id="480" name="Google Shape;480;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1" name="Google Shape;481;p83"/>
          <p:cNvPicPr preferRelativeResize="0"/>
          <p:nvPr/>
        </p:nvPicPr>
        <p:blipFill>
          <a:blip r:embed="rId3">
            <a:alphaModFix/>
          </a:blip>
          <a:stretch>
            <a:fillRect/>
          </a:stretch>
        </p:blipFill>
        <p:spPr>
          <a:xfrm>
            <a:off x="319125" y="1045400"/>
            <a:ext cx="8520599" cy="382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386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trike="sngStrike"/>
              <a:t>Stages</a:t>
            </a:r>
            <a:r>
              <a:rPr lang="en"/>
              <a:t> The (only) Stage of AI</a:t>
            </a:r>
            <a:endParaRPr/>
          </a:p>
        </p:txBody>
      </p:sp>
      <p:sp>
        <p:nvSpPr>
          <p:cNvPr id="135" name="Google Shape;13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highlight>
                  <a:srgbClr val="FFFFFF"/>
                </a:highlight>
              </a:rPr>
              <a:t>Artificial Narrow Intelligence (ANI) [Weak AI]</a:t>
            </a:r>
            <a:endParaRPr b="1">
              <a:highlight>
                <a:srgbClr val="FFFFFF"/>
              </a:highlight>
            </a:endParaRPr>
          </a:p>
          <a:p>
            <a:pPr indent="0" lvl="0" marL="457200" rtl="0" algn="l">
              <a:spcBef>
                <a:spcPts val="1200"/>
              </a:spcBef>
              <a:spcAft>
                <a:spcPts val="0"/>
              </a:spcAft>
              <a:buNone/>
            </a:pPr>
            <a:r>
              <a:rPr lang="en">
                <a:highlight>
                  <a:srgbClr val="FFFFFF"/>
                </a:highlight>
              </a:rPr>
              <a:t>It is the stage of AI involving machines that can perform only a narrowly defined set of specific tasks. At this stage, the machine does not possess any thinking ability, it just performs a set of pre-defined functions.</a:t>
            </a:r>
            <a:endParaRPr>
              <a:highlight>
                <a:srgbClr val="FFFFFF"/>
              </a:highlight>
            </a:endParaRPr>
          </a:p>
          <a:p>
            <a:pPr indent="0" lvl="0" marL="457200" rtl="0" algn="l">
              <a:spcBef>
                <a:spcPts val="1200"/>
              </a:spcBef>
              <a:spcAft>
                <a:spcPts val="0"/>
              </a:spcAft>
              <a:buNone/>
            </a:pPr>
            <a:r>
              <a:rPr lang="en">
                <a:highlight>
                  <a:srgbClr val="FFFFFF"/>
                </a:highlight>
              </a:rPr>
              <a:t>Eg: Siri, Alexa, Self-driving cars, Alpha-Go, Sophia the humanoid and so on. Almost all the AI-based systems built till this date fall under the category of Weak AI.</a:t>
            </a:r>
            <a:endParaRPr>
              <a:highlight>
                <a:srgbClr val="FFFFFF"/>
              </a:highlight>
            </a:endParaRPr>
          </a:p>
          <a:p>
            <a:pPr indent="0" lvl="0" marL="0" rtl="0" algn="l">
              <a:spcBef>
                <a:spcPts val="1200"/>
              </a:spcBef>
              <a:spcAft>
                <a:spcPts val="1200"/>
              </a:spcAft>
              <a:buNone/>
            </a:pPr>
            <a:r>
              <a:t/>
            </a:r>
            <a:endParaRPr>
              <a:highlight>
                <a:srgbClr val="FFFFFF"/>
              </a:highlight>
            </a:endParaRPr>
          </a:p>
        </p:txBody>
      </p:sp>
      <p:pic>
        <p:nvPicPr>
          <p:cNvPr id="136" name="Google Shape;136;p30"/>
          <p:cNvPicPr preferRelativeResize="0"/>
          <p:nvPr/>
        </p:nvPicPr>
        <p:blipFill>
          <a:blip r:embed="rId3">
            <a:alphaModFix/>
          </a:blip>
          <a:stretch>
            <a:fillRect/>
          </a:stretch>
        </p:blipFill>
        <p:spPr>
          <a:xfrm>
            <a:off x="959300" y="3235075"/>
            <a:ext cx="1745125" cy="1745125"/>
          </a:xfrm>
          <a:prstGeom prst="rect">
            <a:avLst/>
          </a:prstGeom>
          <a:noFill/>
          <a:ln>
            <a:noFill/>
          </a:ln>
        </p:spPr>
      </p:pic>
      <p:pic>
        <p:nvPicPr>
          <p:cNvPr id="137" name="Google Shape;137;p30"/>
          <p:cNvPicPr preferRelativeResize="0"/>
          <p:nvPr/>
        </p:nvPicPr>
        <p:blipFill>
          <a:blip r:embed="rId4">
            <a:alphaModFix/>
          </a:blip>
          <a:stretch>
            <a:fillRect/>
          </a:stretch>
        </p:blipFill>
        <p:spPr>
          <a:xfrm>
            <a:off x="5663523" y="3433748"/>
            <a:ext cx="1572081" cy="1179051"/>
          </a:xfrm>
          <a:prstGeom prst="rect">
            <a:avLst/>
          </a:prstGeom>
          <a:noFill/>
          <a:ln>
            <a:noFill/>
          </a:ln>
        </p:spPr>
      </p:pic>
      <p:sp>
        <p:nvSpPr>
          <p:cNvPr id="138" name="Google Shape;138;p30"/>
          <p:cNvSpPr txBox="1"/>
          <p:nvPr/>
        </p:nvSpPr>
        <p:spPr>
          <a:xfrm>
            <a:off x="1592050" y="4612800"/>
            <a:ext cx="82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800">
                <a:solidFill>
                  <a:schemeClr val="lt2"/>
                </a:solidFill>
                <a:highlight>
                  <a:schemeClr val="lt1"/>
                </a:highlight>
                <a:latin typeface="Source Sans Pro"/>
                <a:ea typeface="Source Sans Pro"/>
                <a:cs typeface="Source Sans Pro"/>
                <a:sym typeface="Source Sans Pro"/>
              </a:rPr>
              <a:t>Alexa</a:t>
            </a:r>
            <a:endParaRPr>
              <a:latin typeface="Source Sans Pro"/>
              <a:ea typeface="Source Sans Pro"/>
              <a:cs typeface="Source Sans Pro"/>
              <a:sym typeface="Source Sans Pro"/>
            </a:endParaRPr>
          </a:p>
        </p:txBody>
      </p:sp>
      <p:sp>
        <p:nvSpPr>
          <p:cNvPr id="139" name="Google Shape;139;p30"/>
          <p:cNvSpPr txBox="1"/>
          <p:nvPr/>
        </p:nvSpPr>
        <p:spPr>
          <a:xfrm>
            <a:off x="6234825" y="4612800"/>
            <a:ext cx="82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highlight>
                  <a:schemeClr val="lt1"/>
                </a:highlight>
                <a:latin typeface="Source Sans Pro"/>
                <a:ea typeface="Source Sans Pro"/>
                <a:cs typeface="Source Sans Pro"/>
                <a:sym typeface="Source Sans Pro"/>
              </a:rPr>
              <a:t>Sofia</a:t>
            </a:r>
            <a:endParaRPr>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84"/>
          <p:cNvPicPr preferRelativeResize="0"/>
          <p:nvPr/>
        </p:nvPicPr>
        <p:blipFill>
          <a:blip r:embed="rId3">
            <a:alphaModFix/>
          </a:blip>
          <a:stretch>
            <a:fillRect/>
          </a:stretch>
        </p:blipFill>
        <p:spPr>
          <a:xfrm>
            <a:off x="0" y="443900"/>
            <a:ext cx="9144001" cy="42557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 Answering</a:t>
            </a:r>
            <a:endParaRPr/>
          </a:p>
        </p:txBody>
      </p:sp>
      <p:pic>
        <p:nvPicPr>
          <p:cNvPr id="492" name="Google Shape;492;p85"/>
          <p:cNvPicPr preferRelativeResize="0"/>
          <p:nvPr/>
        </p:nvPicPr>
        <p:blipFill>
          <a:blip r:embed="rId3">
            <a:alphaModFix/>
          </a:blip>
          <a:stretch>
            <a:fillRect/>
          </a:stretch>
        </p:blipFill>
        <p:spPr>
          <a:xfrm>
            <a:off x="487300" y="1138950"/>
            <a:ext cx="4694474" cy="3520850"/>
          </a:xfrm>
          <a:prstGeom prst="rect">
            <a:avLst/>
          </a:prstGeom>
          <a:noFill/>
          <a:ln>
            <a:noFill/>
          </a:ln>
        </p:spPr>
      </p:pic>
      <p:sp>
        <p:nvSpPr>
          <p:cNvPr id="493" name="Google Shape;493;p85"/>
          <p:cNvSpPr txBox="1"/>
          <p:nvPr/>
        </p:nvSpPr>
        <p:spPr>
          <a:xfrm>
            <a:off x="5482100" y="1137950"/>
            <a:ext cx="33921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What does “divergent” mean?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What year was Abraham Lincoln born?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How many states were in the United States that year?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How much Chinese silk was exported to England in the end of the 18th century?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What do scientists think about the ethics of human cloning?</a:t>
            </a:r>
            <a:endParaRPr sz="180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Spell Correction</a:t>
            </a:r>
            <a:endParaRPr/>
          </a:p>
        </p:txBody>
      </p:sp>
      <p:pic>
        <p:nvPicPr>
          <p:cNvPr id="499" name="Google Shape;499;p86"/>
          <p:cNvPicPr preferRelativeResize="0"/>
          <p:nvPr/>
        </p:nvPicPr>
        <p:blipFill>
          <a:blip r:embed="rId3">
            <a:alphaModFix/>
          </a:blip>
          <a:stretch>
            <a:fillRect/>
          </a:stretch>
        </p:blipFill>
        <p:spPr>
          <a:xfrm>
            <a:off x="311700" y="1338275"/>
            <a:ext cx="8520600" cy="2716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Translation</a:t>
            </a:r>
            <a:endParaRPr/>
          </a:p>
        </p:txBody>
      </p:sp>
      <p:pic>
        <p:nvPicPr>
          <p:cNvPr id="505" name="Google Shape;505;p87"/>
          <p:cNvPicPr preferRelativeResize="0"/>
          <p:nvPr/>
        </p:nvPicPr>
        <p:blipFill>
          <a:blip r:embed="rId3">
            <a:alphaModFix/>
          </a:blip>
          <a:stretch>
            <a:fillRect/>
          </a:stretch>
        </p:blipFill>
        <p:spPr>
          <a:xfrm>
            <a:off x="968700" y="1000875"/>
            <a:ext cx="6457950" cy="3775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more </a:t>
            </a:r>
            <a:r>
              <a:rPr lang="en"/>
              <a:t>applications </a:t>
            </a:r>
            <a:endParaRPr/>
          </a:p>
        </p:txBody>
      </p:sp>
      <p:sp>
        <p:nvSpPr>
          <p:cNvPr id="511" name="Google Shape;51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Recommendation systems I.e. Netflix, YouTube</a:t>
            </a:r>
            <a:endParaRPr/>
          </a:p>
          <a:p>
            <a:pPr indent="-342900" lvl="0" marL="457200" rtl="0" algn="l">
              <a:spcBef>
                <a:spcPts val="0"/>
              </a:spcBef>
              <a:spcAft>
                <a:spcPts val="0"/>
              </a:spcAft>
              <a:buSzPts val="1800"/>
              <a:buChar char="●"/>
            </a:pPr>
            <a:r>
              <a:rPr lang="en"/>
              <a:t>Search engines: google, bing, edge….</a:t>
            </a:r>
            <a:endParaRPr/>
          </a:p>
          <a:p>
            <a:pPr indent="-342900" lvl="0" marL="457200" rtl="0" algn="l">
              <a:spcBef>
                <a:spcPts val="0"/>
              </a:spcBef>
              <a:spcAft>
                <a:spcPts val="0"/>
              </a:spcAft>
              <a:buSzPts val="1800"/>
              <a:buChar char="●"/>
            </a:pPr>
            <a:r>
              <a:rPr lang="en"/>
              <a:t>Social media monitoring </a:t>
            </a:r>
            <a:endParaRPr/>
          </a:p>
          <a:p>
            <a:pPr indent="-342900" lvl="0" marL="457200" rtl="0" algn="l">
              <a:spcBef>
                <a:spcPts val="0"/>
              </a:spcBef>
              <a:spcAft>
                <a:spcPts val="0"/>
              </a:spcAft>
              <a:buSzPts val="1800"/>
              <a:buChar char="●"/>
            </a:pPr>
            <a:r>
              <a:rPr lang="en"/>
              <a:t>Image captioning </a:t>
            </a:r>
            <a:endParaRPr/>
          </a:p>
          <a:p>
            <a:pPr indent="-342900" lvl="0" marL="457200" rtl="0" algn="l">
              <a:spcBef>
                <a:spcPts val="0"/>
              </a:spcBef>
              <a:spcAft>
                <a:spcPts val="0"/>
              </a:spcAft>
              <a:buSzPts val="1800"/>
              <a:buChar char="●"/>
            </a:pPr>
            <a:r>
              <a:rPr lang="en"/>
              <a:t>Text summarisation </a:t>
            </a:r>
            <a:endParaRPr/>
          </a:p>
          <a:p>
            <a:pPr indent="-342900" lvl="0" marL="457200" rtl="0" algn="l">
              <a:spcBef>
                <a:spcPts val="0"/>
              </a:spcBef>
              <a:spcAft>
                <a:spcPts val="0"/>
              </a:spcAft>
              <a:buSzPts val="1800"/>
              <a:buChar char="●"/>
            </a:pPr>
            <a:r>
              <a:rPr lang="en"/>
              <a:t>Plagiarism check</a:t>
            </a:r>
            <a:endParaRPr/>
          </a:p>
          <a:p>
            <a:pPr indent="-342900" lvl="0" marL="457200" rtl="0" algn="l">
              <a:spcBef>
                <a:spcPts val="0"/>
              </a:spcBef>
              <a:spcAft>
                <a:spcPts val="0"/>
              </a:spcAft>
              <a:buSzPts val="1800"/>
              <a:buChar char="●"/>
            </a:pPr>
            <a:r>
              <a:rPr lang="en"/>
              <a:t>AND LOT MORE………….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Videos</a:t>
            </a:r>
            <a:endParaRPr/>
          </a:p>
        </p:txBody>
      </p:sp>
      <p:sp>
        <p:nvSpPr>
          <p:cNvPr id="517" name="Google Shape;517;p89"/>
          <p:cNvSpPr txBox="1"/>
          <p:nvPr>
            <p:ph idx="1" type="body"/>
          </p:nvPr>
        </p:nvSpPr>
        <p:spPr>
          <a:xfrm>
            <a:off x="248074" y="929777"/>
            <a:ext cx="8520600" cy="428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u="sng">
                <a:solidFill>
                  <a:schemeClr val="hlink"/>
                </a:solidFill>
                <a:hlinkClick r:id="rId3"/>
              </a:rPr>
              <a:t>Facebook Cyber Watchdog</a:t>
            </a:r>
            <a:br>
              <a:rPr lang="en"/>
            </a:br>
            <a:endParaRPr/>
          </a:p>
          <a:p>
            <a:pPr indent="-342900" lvl="0" marL="457200" rtl="0" algn="l">
              <a:spcBef>
                <a:spcPts val="0"/>
              </a:spcBef>
              <a:spcAft>
                <a:spcPts val="0"/>
              </a:spcAft>
              <a:buSzPts val="1800"/>
              <a:buAutoNum type="arabicPeriod"/>
            </a:pPr>
            <a:r>
              <a:rPr lang="en" u="sng">
                <a:solidFill>
                  <a:schemeClr val="hlink"/>
                </a:solidFill>
                <a:hlinkClick r:id="rId4"/>
              </a:rPr>
              <a:t>Twitter Cyber Watchdog</a:t>
            </a:r>
            <a:br>
              <a:rPr lang="en"/>
            </a:br>
            <a:endParaRPr/>
          </a:p>
          <a:p>
            <a:pPr indent="-342900" lvl="0" marL="457200" rtl="0" algn="l">
              <a:spcBef>
                <a:spcPts val="0"/>
              </a:spcBef>
              <a:spcAft>
                <a:spcPts val="0"/>
              </a:spcAft>
              <a:buSzPts val="1800"/>
              <a:buAutoNum type="arabicPeriod"/>
            </a:pPr>
            <a:r>
              <a:rPr lang="en"/>
              <a:t>References:</a:t>
            </a:r>
            <a:endParaRPr/>
          </a:p>
          <a:p>
            <a:pPr indent="-330200" lvl="1" marL="914400" rtl="0" algn="l">
              <a:spcBef>
                <a:spcPts val="0"/>
              </a:spcBef>
              <a:spcAft>
                <a:spcPts val="0"/>
              </a:spcAft>
              <a:buSzPts val="1600"/>
              <a:buAutoNum type="alphaLcPeriod"/>
            </a:pPr>
            <a:r>
              <a:rPr lang="en" sz="1600"/>
              <a:t>Overview of the hasoc subtrack at fire 2021: Conversational hate speech detection in code-mixed language Authors:  Shrey Satapara, Sandip Modha, Thomas Mandl, Hiren Madhu, Prasenjit Majumder at FIRE 2021</a:t>
            </a:r>
            <a:endParaRPr sz="1600"/>
          </a:p>
          <a:p>
            <a:pPr indent="-330200" lvl="1" marL="914400" rtl="0" algn="l">
              <a:spcBef>
                <a:spcPts val="0"/>
              </a:spcBef>
              <a:spcAft>
                <a:spcPts val="0"/>
              </a:spcAft>
              <a:buSzPts val="1600"/>
              <a:buAutoNum type="alphaLcPeriod"/>
            </a:pPr>
            <a:r>
              <a:rPr lang="en" sz="1600"/>
              <a:t>Detecting and visualizing hate speech in social media: A cyber watchdog for surveillance Authors: Sandip Modha, Prasenjit Majumder, Thomas Mandl, Chintak Mandalia at ESWA</a:t>
            </a:r>
            <a:endParaRPr sz="1600"/>
          </a:p>
          <a:p>
            <a:pPr indent="-330200" lvl="1" marL="914400" rtl="0" algn="l">
              <a:spcBef>
                <a:spcPts val="0"/>
              </a:spcBef>
              <a:spcAft>
                <a:spcPts val="0"/>
              </a:spcAft>
              <a:buSzPts val="1600"/>
              <a:buAutoNum type="alphaLcPeriod"/>
            </a:pPr>
            <a:r>
              <a:rPr lang="en" sz="1600" u="sng">
                <a:solidFill>
                  <a:schemeClr val="hlink"/>
                </a:solidFill>
                <a:hlinkClick r:id="rId5"/>
              </a:rPr>
              <a:t>https://hasocfire.GitHub.io</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a:t>
            </a:r>
            <a:endParaRPr/>
          </a:p>
        </p:txBody>
      </p:sp>
      <p:pic>
        <p:nvPicPr>
          <p:cNvPr id="523" name="Google Shape;523;p90"/>
          <p:cNvPicPr preferRelativeResize="0"/>
          <p:nvPr/>
        </p:nvPicPr>
        <p:blipFill>
          <a:blip r:embed="rId3">
            <a:alphaModFix/>
          </a:blip>
          <a:stretch>
            <a:fillRect/>
          </a:stretch>
        </p:blipFill>
        <p:spPr>
          <a:xfrm>
            <a:off x="2342050" y="1068425"/>
            <a:ext cx="3812501" cy="3746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you learn to cycle</a:t>
            </a:r>
            <a:endParaRPr/>
          </a:p>
        </p:txBody>
      </p:sp>
      <p:pic>
        <p:nvPicPr>
          <p:cNvPr id="529" name="Google Shape;529;p91"/>
          <p:cNvPicPr preferRelativeResize="0"/>
          <p:nvPr/>
        </p:nvPicPr>
        <p:blipFill>
          <a:blip r:embed="rId3">
            <a:alphaModFix/>
          </a:blip>
          <a:stretch>
            <a:fillRect/>
          </a:stretch>
        </p:blipFill>
        <p:spPr>
          <a:xfrm>
            <a:off x="311700" y="1068425"/>
            <a:ext cx="5469514" cy="37702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you learn to cycle</a:t>
            </a:r>
            <a:endParaRPr/>
          </a:p>
        </p:txBody>
      </p:sp>
      <p:pic>
        <p:nvPicPr>
          <p:cNvPr id="535" name="Google Shape;535;p92"/>
          <p:cNvPicPr preferRelativeResize="0"/>
          <p:nvPr/>
        </p:nvPicPr>
        <p:blipFill>
          <a:blip r:embed="rId3">
            <a:alphaModFix/>
          </a:blip>
          <a:stretch>
            <a:fillRect/>
          </a:stretch>
        </p:blipFill>
        <p:spPr>
          <a:xfrm>
            <a:off x="311700" y="1068425"/>
            <a:ext cx="5469514" cy="3770274"/>
          </a:xfrm>
          <a:prstGeom prst="rect">
            <a:avLst/>
          </a:prstGeom>
          <a:noFill/>
          <a:ln>
            <a:noFill/>
          </a:ln>
        </p:spPr>
      </p:pic>
      <p:sp>
        <p:nvSpPr>
          <p:cNvPr id="536" name="Google Shape;536;p92"/>
          <p:cNvSpPr txBox="1"/>
          <p:nvPr/>
        </p:nvSpPr>
        <p:spPr>
          <a:xfrm>
            <a:off x="5939875" y="1125150"/>
            <a:ext cx="3068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Not supervised learning</a:t>
            </a:r>
            <a:endParaRPr>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you learn to cycle</a:t>
            </a:r>
            <a:endParaRPr/>
          </a:p>
        </p:txBody>
      </p:sp>
      <p:pic>
        <p:nvPicPr>
          <p:cNvPr id="542" name="Google Shape;542;p93"/>
          <p:cNvPicPr preferRelativeResize="0"/>
          <p:nvPr/>
        </p:nvPicPr>
        <p:blipFill>
          <a:blip r:embed="rId3">
            <a:alphaModFix/>
          </a:blip>
          <a:stretch>
            <a:fillRect/>
          </a:stretch>
        </p:blipFill>
        <p:spPr>
          <a:xfrm>
            <a:off x="311700" y="1068425"/>
            <a:ext cx="5469514" cy="3770274"/>
          </a:xfrm>
          <a:prstGeom prst="rect">
            <a:avLst/>
          </a:prstGeom>
          <a:noFill/>
          <a:ln>
            <a:noFill/>
          </a:ln>
        </p:spPr>
      </p:pic>
      <p:sp>
        <p:nvSpPr>
          <p:cNvPr id="543" name="Google Shape;543;p93"/>
          <p:cNvSpPr txBox="1"/>
          <p:nvPr/>
        </p:nvSpPr>
        <p:spPr>
          <a:xfrm>
            <a:off x="5939875" y="1125150"/>
            <a:ext cx="306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Not supervised learning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Not unsupervised learning</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386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Stages of AI</a:t>
            </a:r>
            <a:endParaRPr/>
          </a:p>
        </p:txBody>
      </p:sp>
      <p:sp>
        <p:nvSpPr>
          <p:cNvPr id="145" name="Google Shape;145;p31"/>
          <p:cNvSpPr txBox="1"/>
          <p:nvPr>
            <p:ph idx="1" type="body"/>
          </p:nvPr>
        </p:nvSpPr>
        <p:spPr>
          <a:xfrm>
            <a:off x="311700" y="1152475"/>
            <a:ext cx="8520600" cy="38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highlight>
                  <a:srgbClr val="FFFFFF"/>
                </a:highlight>
              </a:rPr>
              <a:t> </a:t>
            </a:r>
            <a:r>
              <a:rPr b="1" lang="en" sz="1700">
                <a:highlight>
                  <a:srgbClr val="FFFFFF"/>
                </a:highlight>
              </a:rPr>
              <a:t>2. 	Artificial General Intelligence (AGI)</a:t>
            </a:r>
            <a:r>
              <a:rPr b="1" lang="en" sz="1700">
                <a:highlight>
                  <a:srgbClr val="FFFFFF"/>
                </a:highlight>
              </a:rPr>
              <a:t> [Strong AI]</a:t>
            </a:r>
            <a:endParaRPr b="1" sz="1700">
              <a:highlight>
                <a:srgbClr val="FFFFFF"/>
              </a:highlight>
            </a:endParaRPr>
          </a:p>
          <a:p>
            <a:pPr indent="0" lvl="0" marL="457200" rtl="0" algn="l">
              <a:spcBef>
                <a:spcPts val="1200"/>
              </a:spcBef>
              <a:spcAft>
                <a:spcPts val="0"/>
              </a:spcAft>
              <a:buNone/>
            </a:pPr>
            <a:r>
              <a:rPr lang="en" sz="1700">
                <a:highlight>
                  <a:srgbClr val="FFFFFF"/>
                </a:highlight>
              </a:rPr>
              <a:t>It is the stage in the evolution of AI wherein machines will possess the ability to think and make decisions just like us humans. There are currently no existing examples of Strong AI, however, it is believed that we will soon be able to create machines that are as smart as humans.</a:t>
            </a:r>
            <a:br>
              <a:rPr lang="en" sz="1700">
                <a:highlight>
                  <a:srgbClr val="FFFFFF"/>
                </a:highlight>
              </a:rPr>
            </a:br>
            <a:endParaRPr sz="1700">
              <a:highlight>
                <a:srgbClr val="FFFFFF"/>
              </a:highlight>
            </a:endParaRPr>
          </a:p>
          <a:p>
            <a:pPr indent="0" lvl="0" marL="0" rtl="0" algn="l">
              <a:spcBef>
                <a:spcPts val="1200"/>
              </a:spcBef>
              <a:spcAft>
                <a:spcPts val="0"/>
              </a:spcAft>
              <a:buClr>
                <a:schemeClr val="dk2"/>
              </a:buClr>
              <a:buSzPts val="1100"/>
              <a:buFont typeface="Arial"/>
              <a:buNone/>
            </a:pPr>
            <a:r>
              <a:rPr lang="en" sz="1700">
                <a:highlight>
                  <a:srgbClr val="FFFFFF"/>
                </a:highlight>
              </a:rPr>
              <a:t> </a:t>
            </a:r>
            <a:r>
              <a:rPr b="1" lang="en" sz="1700">
                <a:highlight>
                  <a:schemeClr val="lt1"/>
                </a:highlight>
              </a:rPr>
              <a:t> 3. 	Artificial Super Intelligence (ASI) </a:t>
            </a:r>
            <a:endParaRPr sz="1700">
              <a:highlight>
                <a:srgbClr val="FFFFFF"/>
              </a:highlight>
            </a:endParaRPr>
          </a:p>
          <a:p>
            <a:pPr indent="0" lvl="0" marL="457200" rtl="0" algn="l">
              <a:spcBef>
                <a:spcPts val="1200"/>
              </a:spcBef>
              <a:spcAft>
                <a:spcPts val="1200"/>
              </a:spcAft>
              <a:buNone/>
            </a:pPr>
            <a:r>
              <a:rPr lang="en" sz="1700">
                <a:highlight>
                  <a:srgbClr val="FFFFFF"/>
                </a:highlight>
              </a:rPr>
              <a:t>It is the stage of AI when the capability of computers will surpass human beings. ASI is currently a hypothetical situation as depicted in movies and science fiction books, where machines have taken over the world.</a:t>
            </a:r>
            <a:endParaRPr sz="1700">
              <a:highlight>
                <a:srgbClr val="FFFFFF"/>
              </a:highlight>
            </a:endParaRPr>
          </a:p>
        </p:txBody>
      </p:sp>
      <p:pic>
        <p:nvPicPr>
          <p:cNvPr id="146" name="Google Shape;146;p31"/>
          <p:cNvPicPr preferRelativeResize="0"/>
          <p:nvPr/>
        </p:nvPicPr>
        <p:blipFill rotWithShape="1">
          <a:blip r:embed="rId3">
            <a:alphaModFix/>
          </a:blip>
          <a:srcRect b="11306" l="0" r="0" t="10714"/>
          <a:stretch/>
        </p:blipFill>
        <p:spPr>
          <a:xfrm>
            <a:off x="5693358" y="2622775"/>
            <a:ext cx="1814842" cy="1061350"/>
          </a:xfrm>
          <a:prstGeom prst="rect">
            <a:avLst/>
          </a:prstGeom>
          <a:noFill/>
          <a:ln>
            <a:noFill/>
          </a:ln>
        </p:spPr>
      </p:pic>
      <p:sp>
        <p:nvSpPr>
          <p:cNvPr id="147" name="Google Shape;147;p31"/>
          <p:cNvSpPr txBox="1"/>
          <p:nvPr/>
        </p:nvSpPr>
        <p:spPr>
          <a:xfrm>
            <a:off x="7653350" y="2922600"/>
            <a:ext cx="82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highlight>
                  <a:schemeClr val="lt1"/>
                </a:highlight>
                <a:latin typeface="Source Sans Pro"/>
                <a:ea typeface="Source Sans Pro"/>
                <a:cs typeface="Source Sans Pro"/>
                <a:sym typeface="Source Sans Pro"/>
              </a:rPr>
              <a:t>Chitti</a:t>
            </a:r>
            <a:endParaRPr>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you learn to cycle</a:t>
            </a:r>
            <a:endParaRPr/>
          </a:p>
        </p:txBody>
      </p:sp>
      <p:pic>
        <p:nvPicPr>
          <p:cNvPr id="549" name="Google Shape;549;p94"/>
          <p:cNvPicPr preferRelativeResize="0"/>
          <p:nvPr/>
        </p:nvPicPr>
        <p:blipFill>
          <a:blip r:embed="rId3">
            <a:alphaModFix/>
          </a:blip>
          <a:stretch>
            <a:fillRect/>
          </a:stretch>
        </p:blipFill>
        <p:spPr>
          <a:xfrm>
            <a:off x="311700" y="1068425"/>
            <a:ext cx="5469514" cy="3770274"/>
          </a:xfrm>
          <a:prstGeom prst="rect">
            <a:avLst/>
          </a:prstGeom>
          <a:noFill/>
          <a:ln>
            <a:noFill/>
          </a:ln>
        </p:spPr>
      </p:pic>
      <p:sp>
        <p:nvSpPr>
          <p:cNvPr id="550" name="Google Shape;550;p94"/>
          <p:cNvSpPr txBox="1"/>
          <p:nvPr/>
        </p:nvSpPr>
        <p:spPr>
          <a:xfrm>
            <a:off x="5939875" y="1125150"/>
            <a:ext cx="3068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Not supervised learning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Not unsupervised learning</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Learning by Trial &amp; Error</a:t>
            </a:r>
            <a:endParaRPr>
              <a:latin typeface="Source Sans Pro"/>
              <a:ea typeface="Source Sans Pro"/>
              <a:cs typeface="Source Sans Pro"/>
              <a:sym typeface="Source Sans Pr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95"/>
          <p:cNvPicPr preferRelativeResize="0"/>
          <p:nvPr/>
        </p:nvPicPr>
        <p:blipFill>
          <a:blip r:embed="rId3">
            <a:alphaModFix/>
          </a:blip>
          <a:stretch>
            <a:fillRect/>
          </a:stretch>
        </p:blipFill>
        <p:spPr>
          <a:xfrm>
            <a:off x="2051873" y="0"/>
            <a:ext cx="5040255" cy="51435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it?</a:t>
            </a:r>
            <a:endParaRPr/>
          </a:p>
        </p:txBody>
      </p:sp>
      <p:pic>
        <p:nvPicPr>
          <p:cNvPr id="561" name="Google Shape;561;p96"/>
          <p:cNvPicPr preferRelativeResize="0"/>
          <p:nvPr/>
        </p:nvPicPr>
        <p:blipFill>
          <a:blip r:embed="rId3">
            <a:alphaModFix/>
          </a:blip>
          <a:stretch>
            <a:fillRect/>
          </a:stretch>
        </p:blipFill>
        <p:spPr>
          <a:xfrm>
            <a:off x="311700" y="1068413"/>
            <a:ext cx="3899761" cy="37702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it?</a:t>
            </a:r>
            <a:endParaRPr/>
          </a:p>
        </p:txBody>
      </p:sp>
      <p:pic>
        <p:nvPicPr>
          <p:cNvPr id="567" name="Google Shape;567;p97"/>
          <p:cNvPicPr preferRelativeResize="0"/>
          <p:nvPr/>
        </p:nvPicPr>
        <p:blipFill>
          <a:blip r:embed="rId3">
            <a:alphaModFix/>
          </a:blip>
          <a:stretch>
            <a:fillRect/>
          </a:stretch>
        </p:blipFill>
        <p:spPr>
          <a:xfrm>
            <a:off x="311700" y="1068413"/>
            <a:ext cx="3899761" cy="3770276"/>
          </a:xfrm>
          <a:prstGeom prst="rect">
            <a:avLst/>
          </a:prstGeom>
          <a:noFill/>
          <a:ln>
            <a:noFill/>
          </a:ln>
        </p:spPr>
      </p:pic>
      <p:sp>
        <p:nvSpPr>
          <p:cNvPr id="568" name="Google Shape;568;p97"/>
          <p:cNvSpPr txBox="1"/>
          <p:nvPr/>
        </p:nvSpPr>
        <p:spPr>
          <a:xfrm>
            <a:off x="4610150" y="1088600"/>
            <a:ext cx="4186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a:t>
            </a:r>
            <a:r>
              <a:rPr i="1" lang="en">
                <a:latin typeface="Source Sans Pro"/>
                <a:ea typeface="Source Sans Pro"/>
                <a:cs typeface="Source Sans Pro"/>
                <a:sym typeface="Source Sans Pro"/>
              </a:rPr>
              <a:t>policy</a:t>
            </a:r>
            <a:r>
              <a:rPr lang="en">
                <a:latin typeface="Source Sans Pro"/>
                <a:ea typeface="Source Sans Pro"/>
                <a:cs typeface="Source Sans Pro"/>
                <a:sym typeface="Source Sans Pro"/>
              </a:rPr>
              <a:t> defines the learning agent’s way of behaving at a given time</a:t>
            </a:r>
            <a:endParaRPr>
              <a:latin typeface="Source Sans Pro"/>
              <a:ea typeface="Source Sans Pro"/>
              <a:cs typeface="Source Sans Pro"/>
              <a:sym typeface="Source Sans Pr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it?</a:t>
            </a:r>
            <a:endParaRPr/>
          </a:p>
        </p:txBody>
      </p:sp>
      <p:pic>
        <p:nvPicPr>
          <p:cNvPr id="574" name="Google Shape;574;p98"/>
          <p:cNvPicPr preferRelativeResize="0"/>
          <p:nvPr/>
        </p:nvPicPr>
        <p:blipFill>
          <a:blip r:embed="rId3">
            <a:alphaModFix/>
          </a:blip>
          <a:stretch>
            <a:fillRect/>
          </a:stretch>
        </p:blipFill>
        <p:spPr>
          <a:xfrm>
            <a:off x="311700" y="1068413"/>
            <a:ext cx="3899761" cy="3770276"/>
          </a:xfrm>
          <a:prstGeom prst="rect">
            <a:avLst/>
          </a:prstGeom>
          <a:noFill/>
          <a:ln>
            <a:noFill/>
          </a:ln>
        </p:spPr>
      </p:pic>
      <p:sp>
        <p:nvSpPr>
          <p:cNvPr id="575" name="Google Shape;575;p98"/>
          <p:cNvSpPr txBox="1"/>
          <p:nvPr/>
        </p:nvSpPr>
        <p:spPr>
          <a:xfrm>
            <a:off x="4610150" y="1088600"/>
            <a:ext cx="4186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a:t>
            </a:r>
            <a:r>
              <a:rPr i="1" lang="en">
                <a:latin typeface="Source Sans Pro"/>
                <a:ea typeface="Source Sans Pro"/>
                <a:cs typeface="Source Sans Pro"/>
                <a:sym typeface="Source Sans Pro"/>
              </a:rPr>
              <a:t>policy</a:t>
            </a:r>
            <a:r>
              <a:rPr lang="en">
                <a:latin typeface="Source Sans Pro"/>
                <a:ea typeface="Source Sans Pro"/>
                <a:cs typeface="Source Sans Pro"/>
                <a:sym typeface="Source Sans Pro"/>
              </a:rPr>
              <a:t> defines the learning agent’s way of behaving at a given time</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reward signal defines the goal of a reinforcement learning problem</a:t>
            </a:r>
            <a:endParaRPr>
              <a:latin typeface="Source Sans Pro"/>
              <a:ea typeface="Source Sans Pro"/>
              <a:cs typeface="Source Sans Pro"/>
              <a:sym typeface="Source Sans Pr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it?</a:t>
            </a:r>
            <a:endParaRPr/>
          </a:p>
        </p:txBody>
      </p:sp>
      <p:pic>
        <p:nvPicPr>
          <p:cNvPr id="581" name="Google Shape;581;p99"/>
          <p:cNvPicPr preferRelativeResize="0"/>
          <p:nvPr/>
        </p:nvPicPr>
        <p:blipFill>
          <a:blip r:embed="rId3">
            <a:alphaModFix/>
          </a:blip>
          <a:stretch>
            <a:fillRect/>
          </a:stretch>
        </p:blipFill>
        <p:spPr>
          <a:xfrm>
            <a:off x="311700" y="1068413"/>
            <a:ext cx="3899761" cy="3770276"/>
          </a:xfrm>
          <a:prstGeom prst="rect">
            <a:avLst/>
          </a:prstGeom>
          <a:noFill/>
          <a:ln>
            <a:noFill/>
          </a:ln>
        </p:spPr>
      </p:pic>
      <p:sp>
        <p:nvSpPr>
          <p:cNvPr id="582" name="Google Shape;582;p99"/>
          <p:cNvSpPr txBox="1"/>
          <p:nvPr/>
        </p:nvSpPr>
        <p:spPr>
          <a:xfrm>
            <a:off x="4610150" y="1088600"/>
            <a:ext cx="4186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a:t>
            </a:r>
            <a:r>
              <a:rPr i="1" lang="en">
                <a:latin typeface="Source Sans Pro"/>
                <a:ea typeface="Source Sans Pro"/>
                <a:cs typeface="Source Sans Pro"/>
                <a:sym typeface="Source Sans Pro"/>
              </a:rPr>
              <a:t>policy</a:t>
            </a:r>
            <a:r>
              <a:rPr lang="en">
                <a:latin typeface="Source Sans Pro"/>
                <a:ea typeface="Source Sans Pro"/>
                <a:cs typeface="Source Sans Pro"/>
                <a:sym typeface="Source Sans Pro"/>
              </a:rPr>
              <a:t> defines the learning agent’s way of behaving at a given time</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reward signal defines the goal of a reinforcement learning problem</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 </a:t>
            </a:r>
            <a:r>
              <a:rPr i="1" lang="en">
                <a:latin typeface="Source Sans Pro"/>
                <a:ea typeface="Source Sans Pro"/>
                <a:cs typeface="Source Sans Pro"/>
                <a:sym typeface="Source Sans Pro"/>
              </a:rPr>
              <a:t>value function </a:t>
            </a:r>
            <a:r>
              <a:rPr lang="en">
                <a:latin typeface="Source Sans Pro"/>
                <a:ea typeface="Source Sans Pro"/>
                <a:cs typeface="Source Sans Pro"/>
                <a:sym typeface="Source Sans Pro"/>
              </a:rPr>
              <a:t>specifies what is good in the long run</a:t>
            </a:r>
            <a:endParaRPr>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Reinforcement learning: An Example</a:t>
            </a:r>
            <a:endParaRPr/>
          </a:p>
        </p:txBody>
      </p:sp>
      <p:pic>
        <p:nvPicPr>
          <p:cNvPr id="588" name="Google Shape;588;p100"/>
          <p:cNvPicPr preferRelativeResize="0"/>
          <p:nvPr/>
        </p:nvPicPr>
        <p:blipFill>
          <a:blip r:embed="rId3">
            <a:alphaModFix/>
          </a:blip>
          <a:stretch>
            <a:fillRect/>
          </a:stretch>
        </p:blipFill>
        <p:spPr>
          <a:xfrm>
            <a:off x="1771460" y="1331050"/>
            <a:ext cx="5601075" cy="2887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101"/>
          <p:cNvPicPr preferRelativeResize="0"/>
          <p:nvPr/>
        </p:nvPicPr>
        <p:blipFill>
          <a:blip r:embed="rId3">
            <a:alphaModFix/>
          </a:blip>
          <a:stretch>
            <a:fillRect/>
          </a:stretch>
        </p:blipFill>
        <p:spPr>
          <a:xfrm>
            <a:off x="905300" y="0"/>
            <a:ext cx="7333399" cy="5143500"/>
          </a:xfrm>
          <a:prstGeom prst="rect">
            <a:avLst/>
          </a:prstGeom>
          <a:noFill/>
          <a:ln>
            <a:noFill/>
          </a:ln>
        </p:spPr>
      </p:pic>
      <p:sp>
        <p:nvSpPr>
          <p:cNvPr id="594" name="Google Shape;594;p101"/>
          <p:cNvSpPr txBox="1"/>
          <p:nvPr/>
        </p:nvSpPr>
        <p:spPr>
          <a:xfrm>
            <a:off x="142200" y="4661575"/>
            <a:ext cx="21306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sz="700">
                <a:solidFill>
                  <a:schemeClr val="dk2"/>
                </a:solidFill>
              </a:rPr>
              <a:t>Courtesy: MIT 6.S091: Introduction to Deep Reinforcement Learning (Deep RL)</a:t>
            </a:r>
            <a:endParaRPr sz="7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102"/>
          <p:cNvPicPr preferRelativeResize="0"/>
          <p:nvPr/>
        </p:nvPicPr>
        <p:blipFill>
          <a:blip r:embed="rId3">
            <a:alphaModFix/>
          </a:blip>
          <a:stretch>
            <a:fillRect/>
          </a:stretch>
        </p:blipFill>
        <p:spPr>
          <a:xfrm>
            <a:off x="887511" y="0"/>
            <a:ext cx="7368979"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03"/>
          <p:cNvPicPr preferRelativeResize="0"/>
          <p:nvPr/>
        </p:nvPicPr>
        <p:blipFill>
          <a:blip r:embed="rId3">
            <a:alphaModFix/>
          </a:blip>
          <a:stretch>
            <a:fillRect/>
          </a:stretch>
        </p:blipFill>
        <p:spPr>
          <a:xfrm>
            <a:off x="879730" y="0"/>
            <a:ext cx="738454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Fastest Fingers First - Kaun Banega </a:t>
            </a:r>
            <a:r>
              <a:rPr lang="en"/>
              <a:t>Crorepati</a:t>
            </a:r>
            <a:r>
              <a:rPr lang="en"/>
              <a:t>?</a:t>
            </a:r>
            <a:endParaRPr/>
          </a:p>
        </p:txBody>
      </p:sp>
      <p:pic>
        <p:nvPicPr>
          <p:cNvPr id="153" name="Google Shape;153;p32"/>
          <p:cNvPicPr preferRelativeResize="0"/>
          <p:nvPr/>
        </p:nvPicPr>
        <p:blipFill>
          <a:blip r:embed="rId3">
            <a:alphaModFix/>
          </a:blip>
          <a:stretch>
            <a:fillRect/>
          </a:stretch>
        </p:blipFill>
        <p:spPr>
          <a:xfrm>
            <a:off x="1643075" y="1354200"/>
            <a:ext cx="3173850" cy="3173850"/>
          </a:xfrm>
          <a:prstGeom prst="rect">
            <a:avLst/>
          </a:prstGeom>
          <a:noFill/>
          <a:ln>
            <a:noFill/>
          </a:ln>
        </p:spPr>
      </p:pic>
      <p:sp>
        <p:nvSpPr>
          <p:cNvPr id="154" name="Google Shape;154;p32"/>
          <p:cNvSpPr txBox="1"/>
          <p:nvPr/>
        </p:nvSpPr>
        <p:spPr>
          <a:xfrm>
            <a:off x="5470075" y="1913625"/>
            <a:ext cx="31023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Source Sans Pro"/>
              <a:buAutoNum type="arabicPeriod"/>
            </a:pPr>
            <a:r>
              <a:rPr lang="en" sz="1800">
                <a:solidFill>
                  <a:schemeClr val="lt2"/>
                </a:solidFill>
                <a:highlight>
                  <a:schemeClr val="lt1"/>
                </a:highlight>
                <a:latin typeface="Source Sans Pro"/>
                <a:ea typeface="Source Sans Pro"/>
                <a:cs typeface="Source Sans Pro"/>
                <a:sym typeface="Source Sans Pro"/>
              </a:rPr>
              <a:t>Scan the QR code</a:t>
            </a:r>
            <a:br>
              <a:rPr lang="en" sz="1800">
                <a:solidFill>
                  <a:schemeClr val="lt2"/>
                </a:solidFill>
                <a:highlight>
                  <a:schemeClr val="lt1"/>
                </a:highlight>
                <a:latin typeface="Source Sans Pro"/>
                <a:ea typeface="Source Sans Pro"/>
                <a:cs typeface="Source Sans Pro"/>
                <a:sym typeface="Source Sans Pro"/>
              </a:rPr>
            </a:br>
            <a:endParaRPr sz="1800">
              <a:solidFill>
                <a:schemeClr val="lt2"/>
              </a:solidFill>
              <a:highlight>
                <a:schemeClr val="lt1"/>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AutoNum type="arabicPeriod"/>
            </a:pPr>
            <a:r>
              <a:rPr lang="en" sz="1800">
                <a:solidFill>
                  <a:schemeClr val="lt2"/>
                </a:solidFill>
                <a:highlight>
                  <a:schemeClr val="lt1"/>
                </a:highlight>
                <a:latin typeface="Source Sans Pro"/>
                <a:ea typeface="Source Sans Pro"/>
                <a:cs typeface="Source Sans Pro"/>
                <a:sym typeface="Source Sans Pro"/>
              </a:rPr>
              <a:t>Submit your answers in the Google Form</a:t>
            </a:r>
            <a:br>
              <a:rPr lang="en" sz="1800">
                <a:solidFill>
                  <a:schemeClr val="lt2"/>
                </a:solidFill>
                <a:highlight>
                  <a:schemeClr val="lt1"/>
                </a:highlight>
                <a:latin typeface="Source Sans Pro"/>
                <a:ea typeface="Source Sans Pro"/>
                <a:cs typeface="Source Sans Pro"/>
                <a:sym typeface="Source Sans Pro"/>
              </a:rPr>
            </a:br>
            <a:endParaRPr sz="1800">
              <a:solidFill>
                <a:schemeClr val="lt2"/>
              </a:solidFill>
              <a:highlight>
                <a:schemeClr val="lt1"/>
              </a:highlight>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lt2"/>
              </a:buClr>
              <a:buSzPts val="1800"/>
              <a:buFont typeface="Source Sans Pro"/>
              <a:buAutoNum type="arabicPeriod"/>
            </a:pPr>
            <a:r>
              <a:rPr lang="en" sz="1800">
                <a:solidFill>
                  <a:schemeClr val="lt2"/>
                </a:solidFill>
                <a:highlight>
                  <a:schemeClr val="lt1"/>
                </a:highlight>
                <a:latin typeface="Source Sans Pro"/>
                <a:ea typeface="Source Sans Pro"/>
                <a:cs typeface="Source Sans Pro"/>
                <a:sym typeface="Source Sans Pro"/>
              </a:rPr>
              <a:t>The fastest one gets….</a:t>
            </a:r>
            <a:endParaRPr sz="1800">
              <a:solidFill>
                <a:schemeClr val="lt2"/>
              </a:solidFill>
              <a:highlight>
                <a:schemeClr val="lt1"/>
              </a:highlight>
              <a:latin typeface="Source Sans Pro"/>
              <a:ea typeface="Source Sans Pro"/>
              <a:cs typeface="Source Sans Pro"/>
              <a:sym typeface="Source Sans Pr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04"/>
          <p:cNvPicPr preferRelativeResize="0"/>
          <p:nvPr/>
        </p:nvPicPr>
        <p:blipFill>
          <a:blip r:embed="rId3">
            <a:alphaModFix/>
          </a:blip>
          <a:stretch>
            <a:fillRect/>
          </a:stretch>
        </p:blipFill>
        <p:spPr>
          <a:xfrm>
            <a:off x="868057" y="0"/>
            <a:ext cx="7407886"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105"/>
          <p:cNvPicPr preferRelativeResize="0"/>
          <p:nvPr/>
        </p:nvPicPr>
        <p:blipFill>
          <a:blip r:embed="rId3">
            <a:alphaModFix/>
          </a:blip>
          <a:stretch>
            <a:fillRect/>
          </a:stretch>
        </p:blipFill>
        <p:spPr>
          <a:xfrm>
            <a:off x="845507" y="0"/>
            <a:ext cx="7452987"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106"/>
          <p:cNvPicPr preferRelativeResize="0"/>
          <p:nvPr/>
        </p:nvPicPr>
        <p:blipFill>
          <a:blip r:embed="rId3">
            <a:alphaModFix/>
          </a:blip>
          <a:stretch>
            <a:fillRect/>
          </a:stretch>
        </p:blipFill>
        <p:spPr>
          <a:xfrm>
            <a:off x="871473" y="0"/>
            <a:ext cx="7401053" cy="51434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25" name="Google Shape;625;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parameters</a:t>
            </a:r>
            <a:endParaRPr/>
          </a:p>
          <a:p>
            <a:pPr indent="0" lvl="0" marL="0" rtl="0" algn="l">
              <a:spcBef>
                <a:spcPts val="12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31" name="Google Shape;631;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parameters</a:t>
            </a:r>
            <a:endParaRPr/>
          </a:p>
          <a:p>
            <a:pPr indent="-342900" lvl="0" marL="457200" rtl="0" algn="l">
              <a:spcBef>
                <a:spcPts val="1200"/>
              </a:spcBef>
              <a:spcAft>
                <a:spcPts val="0"/>
              </a:spcAft>
              <a:buSzPts val="1800"/>
              <a:buAutoNum type="arabicParenR"/>
            </a:pPr>
            <a:r>
              <a:rPr lang="en"/>
              <a:t>Environment</a:t>
            </a:r>
            <a:endParaRPr/>
          </a:p>
          <a:p>
            <a:pPr indent="0" lvl="0" marL="0" rtl="0" algn="l">
              <a:spcBef>
                <a:spcPts val="1200"/>
              </a:spcBef>
              <a:spcAft>
                <a:spcPts val="12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37" name="Google Shape;637;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parameters</a:t>
            </a:r>
            <a:endParaRPr/>
          </a:p>
          <a:p>
            <a:pPr indent="-342900" lvl="0" marL="457200" rtl="0" algn="l">
              <a:spcBef>
                <a:spcPts val="1200"/>
              </a:spcBef>
              <a:spcAft>
                <a:spcPts val="0"/>
              </a:spcAft>
              <a:buSzPts val="1800"/>
              <a:buAutoNum type="arabicParenR"/>
            </a:pPr>
            <a:r>
              <a:rPr lang="en"/>
              <a:t>Environment</a:t>
            </a:r>
            <a:endParaRPr/>
          </a:p>
          <a:p>
            <a:pPr indent="-342900" lvl="0" marL="457200" rtl="0" algn="l">
              <a:spcBef>
                <a:spcPts val="0"/>
              </a:spcBef>
              <a:spcAft>
                <a:spcPts val="0"/>
              </a:spcAft>
              <a:buSzPts val="1800"/>
              <a:buAutoNum type="arabicParenR"/>
            </a:pPr>
            <a:r>
              <a:rPr lang="en"/>
              <a:t>Reward </a:t>
            </a:r>
            <a:endParaRPr/>
          </a:p>
          <a:p>
            <a:pPr indent="0" lvl="0" marL="0" rtl="0" algn="l">
              <a:spcBef>
                <a:spcPts val="120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1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643" name="Google Shape;643;p110" title="Google DeepMind's Deep Q-learning playing Atari Breakout!">
            <a:hlinkClick r:id="rId3"/>
          </p:cNvPr>
          <p:cNvPicPr preferRelativeResize="0"/>
          <p:nvPr/>
        </p:nvPicPr>
        <p:blipFill>
          <a:blip r:embed="rId4">
            <a:alphaModFix/>
          </a:blip>
          <a:stretch>
            <a:fillRect/>
          </a:stretch>
        </p:blipFill>
        <p:spPr>
          <a:xfrm>
            <a:off x="2533525" y="1146175"/>
            <a:ext cx="4572000"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1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pic>
        <p:nvPicPr>
          <p:cNvPr descr="Learning to Walk via Deep Reinforcement Learning. Tuomas Haarnoja, Sehoon Ha, Aurick Zhou, Jie Tan, George Tucker, Sergey Levine. Robotics: Science and Systems (RSS). 2019.&#10;&#10;Abstract&#10;Deep reinforcement learning (deep RL) holds the promise of automating the acquisition of complex controllers that can map sensory inputs directly to low-level actions. In the domain of robotic locomotion, deep RL could enable learning locomotion skills with minimal engineering and without an explicit model of the robot dynamics. Unfortunately, applying deep RL to real-world robotic tasks is exceptionally difficult, primarily due to poor sample complexity and sensitivity to hyperparameters. While hyperparameters can be easily tuned in simulated domains, tuning may be prohibitively expensive on physical systems, such as legged robots, that can be damaged through extensive trial-and-error learning. In this paper, we propose a sample-efficient deep RL algorithm based on maximum entropy RL that requires minimal per-task tuning and only a modest number of trials to learn neural network policies. We apply this method to learning walking gaits on a real-world Minitaur robot. Our method can acquire a stable gait from scratch directly in the real world in about two hours, without relying on any model or simulation, and the resulting policy is robust to moderate variations in the environment. We further show that our algorithm achieves state-of-the-art performance on simulated benchmarks with a single set of hyperparameters. Videos of training and the learned policy can be found on the project website." id="649" name="Google Shape;649;p111" title="Learning to Walk via Deep Reinforcement Learning">
            <a:hlinkClick r:id="rId3"/>
          </p:cNvPr>
          <p:cNvPicPr preferRelativeResize="0"/>
          <p:nvPr/>
        </p:nvPicPr>
        <p:blipFill>
          <a:blip r:embed="rId4">
            <a:alphaModFix/>
          </a:blip>
          <a:stretch>
            <a:fillRect/>
          </a:stretch>
        </p:blipFill>
        <p:spPr>
          <a:xfrm>
            <a:off x="2286000" y="11994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112"/>
          <p:cNvPicPr preferRelativeResize="0"/>
          <p:nvPr/>
        </p:nvPicPr>
        <p:blipFill>
          <a:blip r:embed="rId3">
            <a:alphaModFix/>
          </a:blip>
          <a:stretch>
            <a:fillRect/>
          </a:stretch>
        </p:blipFill>
        <p:spPr>
          <a:xfrm>
            <a:off x="311691" y="0"/>
            <a:ext cx="6083520" cy="5143501"/>
          </a:xfrm>
          <a:prstGeom prst="rect">
            <a:avLst/>
          </a:prstGeom>
          <a:noFill/>
          <a:ln>
            <a:noFill/>
          </a:ln>
        </p:spPr>
      </p:pic>
      <p:sp>
        <p:nvSpPr>
          <p:cNvPr id="655" name="Google Shape;655;p112"/>
          <p:cNvSpPr txBox="1"/>
          <p:nvPr/>
        </p:nvSpPr>
        <p:spPr>
          <a:xfrm>
            <a:off x="6271275" y="4195425"/>
            <a:ext cx="1418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doi:10.1038/nature14236</a:t>
            </a:r>
            <a:endParaRPr sz="1200">
              <a:latin typeface="Source Sans Pro"/>
              <a:ea typeface="Source Sans Pro"/>
              <a:cs typeface="Source Sans Pro"/>
              <a:sym typeface="Source Sans Pro"/>
            </a:endParaRPr>
          </a:p>
        </p:txBody>
      </p:sp>
      <p:pic>
        <p:nvPicPr>
          <p:cNvPr id="656" name="Google Shape;656;p112"/>
          <p:cNvPicPr preferRelativeResize="0"/>
          <p:nvPr/>
        </p:nvPicPr>
        <p:blipFill>
          <a:blip r:embed="rId4">
            <a:alphaModFix/>
          </a:blip>
          <a:stretch>
            <a:fillRect/>
          </a:stretch>
        </p:blipFill>
        <p:spPr>
          <a:xfrm>
            <a:off x="5028150" y="1231188"/>
            <a:ext cx="3904951" cy="2681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Alpha Zero &amp; Alpha Go</a:t>
            </a:r>
            <a:endParaRPr/>
          </a:p>
        </p:txBody>
      </p:sp>
      <p:pic>
        <p:nvPicPr>
          <p:cNvPr id="662" name="Google Shape;662;p113"/>
          <p:cNvPicPr preferRelativeResize="0"/>
          <p:nvPr/>
        </p:nvPicPr>
        <p:blipFill>
          <a:blip r:embed="rId3">
            <a:alphaModFix/>
          </a:blip>
          <a:stretch>
            <a:fillRect/>
          </a:stretch>
        </p:blipFill>
        <p:spPr>
          <a:xfrm>
            <a:off x="1857963" y="1311400"/>
            <a:ext cx="5428074" cy="338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386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LMNoooooo….It is ML!</a:t>
            </a:r>
            <a:endParaRPr/>
          </a:p>
        </p:txBody>
      </p:sp>
      <p:sp>
        <p:nvSpPr>
          <p:cNvPr id="160" name="Google Shape;16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AutoNum type="arabicPeriod"/>
            </a:pPr>
            <a:r>
              <a:rPr b="1" lang="en" u="sng">
                <a:solidFill>
                  <a:schemeClr val="dk2"/>
                </a:solidFill>
                <a:highlight>
                  <a:srgbClr val="FFFFFF"/>
                </a:highlight>
              </a:rPr>
              <a:t>Grand Goal of ML:</a:t>
            </a:r>
            <a:r>
              <a:rPr lang="en">
                <a:highlight>
                  <a:srgbClr val="FFFFFF"/>
                </a:highlight>
              </a:rPr>
              <a:t> 	</a:t>
            </a:r>
            <a:r>
              <a:rPr b="1" lang="en">
                <a:highlight>
                  <a:srgbClr val="FFFFFF"/>
                </a:highlight>
              </a:rPr>
              <a:t>M</a:t>
            </a:r>
            <a:r>
              <a:rPr lang="en">
                <a:highlight>
                  <a:srgbClr val="FFFFFF"/>
                </a:highlight>
              </a:rPr>
              <a:t>imicking</a:t>
            </a:r>
            <a:r>
              <a:rPr lang="en">
                <a:highlight>
                  <a:srgbClr val="FFFFFF"/>
                </a:highlight>
              </a:rPr>
              <a:t> human </a:t>
            </a:r>
            <a:r>
              <a:rPr b="1" lang="en">
                <a:highlight>
                  <a:srgbClr val="FFFFFF"/>
                </a:highlight>
              </a:rPr>
              <a:t>L</a:t>
            </a:r>
            <a:r>
              <a:rPr lang="en">
                <a:highlight>
                  <a:srgbClr val="FFFFFF"/>
                </a:highlight>
              </a:rPr>
              <a:t>earning is </a:t>
            </a:r>
            <a:r>
              <a:rPr b="1" lang="en">
                <a:highlight>
                  <a:srgbClr val="FFFFFF"/>
                </a:highlight>
              </a:rPr>
              <a:t>ML</a:t>
            </a:r>
            <a:endParaRPr b="1">
              <a:highlight>
                <a:srgbClr val="FFFFFF"/>
              </a:highlight>
            </a:endParaRPr>
          </a:p>
          <a:p>
            <a:pPr indent="0" lvl="0" marL="457200" rtl="0" algn="l">
              <a:spcBef>
                <a:spcPts val="1200"/>
              </a:spcBef>
              <a:spcAft>
                <a:spcPts val="0"/>
              </a:spcAft>
              <a:buNone/>
            </a:pPr>
            <a:r>
              <a:rPr lang="en">
                <a:highlight>
                  <a:srgbClr val="FFFFFF"/>
                </a:highlight>
              </a:rPr>
              <a:t>To develop computer programs that can mimic high-level cognitive abilities in humans for solving complex problems (e.g., those in Astrophysics, Biology, Environment etc.)</a:t>
            </a:r>
            <a:br>
              <a:rPr lang="en">
                <a:highlight>
                  <a:srgbClr val="FFFFFF"/>
                </a:highlight>
              </a:rPr>
            </a:br>
            <a:endParaRPr>
              <a:highlight>
                <a:srgbClr val="FFFFFF"/>
              </a:highlight>
            </a:endParaRPr>
          </a:p>
          <a:p>
            <a:pPr indent="-334327" lvl="0" marL="457200" rtl="0" algn="l">
              <a:spcBef>
                <a:spcPts val="1200"/>
              </a:spcBef>
              <a:spcAft>
                <a:spcPts val="0"/>
              </a:spcAft>
              <a:buSzPct val="100000"/>
              <a:buAutoNum type="arabicPeriod"/>
            </a:pPr>
            <a:r>
              <a:rPr lang="en">
                <a:highlight>
                  <a:srgbClr val="FFFFFF"/>
                </a:highlight>
              </a:rPr>
              <a:t>Machine learning is a branch of artificial intelligence (AI) and computer science which focuses on the use of data and algorithms to imitate the way that humans learn, gradually improving its accuracy.</a:t>
            </a:r>
            <a:br>
              <a:rPr lang="en">
                <a:highlight>
                  <a:srgbClr val="FFFFFF"/>
                </a:highlight>
              </a:rPr>
            </a:br>
            <a:endParaRPr>
              <a:highlight>
                <a:srgbClr val="FFFFFF"/>
              </a:highlight>
            </a:endParaRPr>
          </a:p>
          <a:p>
            <a:pPr indent="-334327" lvl="0" marL="457200" rtl="0" algn="l">
              <a:lnSpc>
                <a:spcPct val="90000"/>
              </a:lnSpc>
              <a:spcBef>
                <a:spcPts val="0"/>
              </a:spcBef>
              <a:spcAft>
                <a:spcPts val="0"/>
              </a:spcAft>
              <a:buClr>
                <a:srgbClr val="000000"/>
              </a:buClr>
              <a:buSzPct val="100000"/>
              <a:buFont typeface="Arial"/>
              <a:buAutoNum type="arabicPeriod"/>
            </a:pPr>
            <a:r>
              <a:rPr b="1" i="1" lang="en">
                <a:solidFill>
                  <a:srgbClr val="000000"/>
                </a:solidFill>
                <a:latin typeface="Arial"/>
                <a:ea typeface="Arial"/>
                <a:cs typeface="Arial"/>
                <a:sym typeface="Arial"/>
              </a:rPr>
              <a:t>“Machine Learning is the study of computer algorithms that improve automatically through experience.” - Tom Mitchell</a:t>
            </a:r>
            <a:endParaRPr b="1" i="1">
              <a:solidFill>
                <a:srgbClr val="000000"/>
              </a:solidFill>
              <a:latin typeface="Arial"/>
              <a:ea typeface="Arial"/>
              <a:cs typeface="Arial"/>
              <a:sym typeface="Arial"/>
            </a:endParaRPr>
          </a:p>
          <a:p>
            <a:pPr indent="0" lvl="0" marL="0" rtl="0" algn="l">
              <a:spcBef>
                <a:spcPts val="200"/>
              </a:spcBef>
              <a:spcAft>
                <a:spcPts val="1200"/>
              </a:spcAft>
              <a:buNone/>
            </a:pPr>
            <a:r>
              <a:t/>
            </a:r>
            <a:endParaRPr>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this important?</a:t>
            </a:r>
            <a:endParaRPr/>
          </a:p>
        </p:txBody>
      </p:sp>
      <p:pic>
        <p:nvPicPr>
          <p:cNvPr id="668" name="Google Shape;668;p114"/>
          <p:cNvPicPr preferRelativeResize="0"/>
          <p:nvPr/>
        </p:nvPicPr>
        <p:blipFill>
          <a:blip r:embed="rId3">
            <a:alphaModFix/>
          </a:blip>
          <a:stretch>
            <a:fillRect/>
          </a:stretch>
        </p:blipFill>
        <p:spPr>
          <a:xfrm>
            <a:off x="152400" y="1220825"/>
            <a:ext cx="2962057" cy="37702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this important?</a:t>
            </a:r>
            <a:endParaRPr/>
          </a:p>
        </p:txBody>
      </p:sp>
      <p:pic>
        <p:nvPicPr>
          <p:cNvPr id="674" name="Google Shape;674;p115"/>
          <p:cNvPicPr preferRelativeResize="0"/>
          <p:nvPr/>
        </p:nvPicPr>
        <p:blipFill>
          <a:blip r:embed="rId3">
            <a:alphaModFix/>
          </a:blip>
          <a:stretch>
            <a:fillRect/>
          </a:stretch>
        </p:blipFill>
        <p:spPr>
          <a:xfrm>
            <a:off x="152400" y="1220825"/>
            <a:ext cx="2962057" cy="3770275"/>
          </a:xfrm>
          <a:prstGeom prst="rect">
            <a:avLst/>
          </a:prstGeom>
          <a:noFill/>
          <a:ln>
            <a:noFill/>
          </a:ln>
        </p:spPr>
      </p:pic>
      <p:sp>
        <p:nvSpPr>
          <p:cNvPr id="675" name="Google Shape;675;p115"/>
          <p:cNvSpPr txBox="1"/>
          <p:nvPr/>
        </p:nvSpPr>
        <p:spPr>
          <a:xfrm>
            <a:off x="3702775" y="1176250"/>
            <a:ext cx="5275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IBM Deep Blue vs Gary Kasparov</a:t>
            </a:r>
            <a:endParaRPr>
              <a:latin typeface="Source Sans Pro"/>
              <a:ea typeface="Source Sans Pro"/>
              <a:cs typeface="Source Sans Pro"/>
              <a:sym typeface="Source Sans Pr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this important?</a:t>
            </a:r>
            <a:endParaRPr/>
          </a:p>
        </p:txBody>
      </p:sp>
      <p:pic>
        <p:nvPicPr>
          <p:cNvPr id="681" name="Google Shape;681;p116"/>
          <p:cNvPicPr preferRelativeResize="0"/>
          <p:nvPr/>
        </p:nvPicPr>
        <p:blipFill>
          <a:blip r:embed="rId3">
            <a:alphaModFix/>
          </a:blip>
          <a:stretch>
            <a:fillRect/>
          </a:stretch>
        </p:blipFill>
        <p:spPr>
          <a:xfrm>
            <a:off x="152400" y="1220825"/>
            <a:ext cx="2962057" cy="3770275"/>
          </a:xfrm>
          <a:prstGeom prst="rect">
            <a:avLst/>
          </a:prstGeom>
          <a:noFill/>
          <a:ln>
            <a:noFill/>
          </a:ln>
        </p:spPr>
      </p:pic>
      <p:sp>
        <p:nvSpPr>
          <p:cNvPr id="682" name="Google Shape;682;p116"/>
          <p:cNvSpPr txBox="1"/>
          <p:nvPr/>
        </p:nvSpPr>
        <p:spPr>
          <a:xfrm>
            <a:off x="3702775" y="1176250"/>
            <a:ext cx="5275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IBM Deep Blue vs Gary Kasparov</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AlphaGo vs Lee Sedol.  Is it any different?</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this important?</a:t>
            </a:r>
            <a:endParaRPr/>
          </a:p>
        </p:txBody>
      </p:sp>
      <p:pic>
        <p:nvPicPr>
          <p:cNvPr id="688" name="Google Shape;688;p117"/>
          <p:cNvPicPr preferRelativeResize="0"/>
          <p:nvPr/>
        </p:nvPicPr>
        <p:blipFill>
          <a:blip r:embed="rId3">
            <a:alphaModFix/>
          </a:blip>
          <a:stretch>
            <a:fillRect/>
          </a:stretch>
        </p:blipFill>
        <p:spPr>
          <a:xfrm>
            <a:off x="152400" y="1220825"/>
            <a:ext cx="2962057" cy="3770275"/>
          </a:xfrm>
          <a:prstGeom prst="rect">
            <a:avLst/>
          </a:prstGeom>
          <a:noFill/>
          <a:ln>
            <a:noFill/>
          </a:ln>
        </p:spPr>
      </p:pic>
      <p:sp>
        <p:nvSpPr>
          <p:cNvPr id="689" name="Google Shape;689;p117"/>
          <p:cNvSpPr txBox="1"/>
          <p:nvPr/>
        </p:nvSpPr>
        <p:spPr>
          <a:xfrm>
            <a:off x="3702775" y="1176250"/>
            <a:ext cx="5275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IBM Deep Blue vs Gary Kasparov</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AlphaGo</a:t>
            </a:r>
            <a:r>
              <a:rPr lang="en">
                <a:latin typeface="Source Sans Pro"/>
                <a:ea typeface="Source Sans Pro"/>
                <a:cs typeface="Source Sans Pro"/>
                <a:sym typeface="Source Sans Pro"/>
              </a:rPr>
              <a:t> vs Lee </a:t>
            </a:r>
            <a:r>
              <a:rPr lang="en">
                <a:latin typeface="Source Sans Pro"/>
                <a:ea typeface="Source Sans Pro"/>
                <a:cs typeface="Source Sans Pro"/>
                <a:sym typeface="Source Sans Pro"/>
              </a:rPr>
              <a:t>Sedol</a:t>
            </a:r>
            <a:r>
              <a:rPr lang="en">
                <a:latin typeface="Source Sans Pro"/>
                <a:ea typeface="Source Sans Pro"/>
                <a:cs typeface="Source Sans Pro"/>
                <a:sym typeface="Source Sans Pro"/>
              </a:rPr>
              <a:t>.  Is it any different?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a:t>
            </a:r>
            <a:r>
              <a:rPr lang="en">
                <a:latin typeface="Source Sans Pro"/>
                <a:ea typeface="Source Sans Pro"/>
                <a:cs typeface="Source Sans Pro"/>
                <a:sym typeface="Source Sans Pro"/>
              </a:rPr>
              <a:t>bility to replicate intuitive pattern recognition is a big deal</a:t>
            </a:r>
            <a:endParaRPr>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Recent Progress in ML</a:t>
            </a:r>
            <a:endParaRPr/>
          </a:p>
        </p:txBody>
      </p:sp>
      <p:sp>
        <p:nvSpPr>
          <p:cNvPr id="695" name="Google Shape;695;p118"/>
          <p:cNvSpPr txBox="1"/>
          <p:nvPr>
            <p:ph idx="1" type="body"/>
          </p:nvPr>
        </p:nvSpPr>
        <p:spPr>
          <a:xfrm>
            <a:off x="311700" y="1257950"/>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1200"/>
              </a:spcBef>
              <a:spcAft>
                <a:spcPts val="0"/>
              </a:spcAft>
              <a:buNone/>
            </a:pPr>
            <a:r>
              <a:rPr lang="en" sz="1600"/>
              <a:t>Computer Vision / Image Recognition</a:t>
            </a:r>
            <a:endParaRPr sz="1600"/>
          </a:p>
          <a:p>
            <a:pPr indent="457200" lvl="0" marL="0" rtl="0" algn="l">
              <a:lnSpc>
                <a:spcPct val="90000"/>
              </a:lnSpc>
              <a:spcBef>
                <a:spcPts val="400"/>
              </a:spcBef>
              <a:spcAft>
                <a:spcPts val="0"/>
              </a:spcAft>
              <a:buNone/>
            </a:pPr>
            <a:r>
              <a:rPr lang="en" sz="1600"/>
              <a:t>ImageNet, CNNs, Autonomous driving</a:t>
            </a:r>
            <a:endParaRPr sz="1600"/>
          </a:p>
          <a:p>
            <a:pPr indent="0" lvl="0" marL="0" rtl="0" algn="l">
              <a:lnSpc>
                <a:spcPct val="90000"/>
              </a:lnSpc>
              <a:spcBef>
                <a:spcPts val="1200"/>
              </a:spcBef>
              <a:spcAft>
                <a:spcPts val="0"/>
              </a:spcAft>
              <a:buNone/>
            </a:pPr>
            <a:r>
              <a:rPr lang="en" sz="1600"/>
              <a:t>Speech Recognition</a:t>
            </a:r>
            <a:endParaRPr sz="1600"/>
          </a:p>
          <a:p>
            <a:pPr indent="457200" lvl="0" marL="0" rtl="0" algn="l">
              <a:lnSpc>
                <a:spcPct val="90000"/>
              </a:lnSpc>
              <a:spcBef>
                <a:spcPts val="400"/>
              </a:spcBef>
              <a:spcAft>
                <a:spcPts val="0"/>
              </a:spcAft>
              <a:buNone/>
            </a:pPr>
            <a:r>
              <a:rPr lang="en" sz="1600"/>
              <a:t>Voice assistants</a:t>
            </a:r>
            <a:endParaRPr sz="1600"/>
          </a:p>
          <a:p>
            <a:pPr indent="0" lvl="0" marL="0" rtl="0" algn="l">
              <a:lnSpc>
                <a:spcPct val="90000"/>
              </a:lnSpc>
              <a:spcBef>
                <a:spcPts val="1200"/>
              </a:spcBef>
              <a:spcAft>
                <a:spcPts val="0"/>
              </a:spcAft>
              <a:buNone/>
            </a:pPr>
            <a:r>
              <a:rPr lang="en" sz="1600"/>
              <a:t>Language Models</a:t>
            </a:r>
            <a:endParaRPr sz="1600"/>
          </a:p>
          <a:p>
            <a:pPr indent="457200" lvl="0" marL="0" rtl="0" algn="l">
              <a:lnSpc>
                <a:spcPct val="90000"/>
              </a:lnSpc>
              <a:spcBef>
                <a:spcPts val="400"/>
              </a:spcBef>
              <a:spcAft>
                <a:spcPts val="0"/>
              </a:spcAft>
              <a:buNone/>
            </a:pPr>
            <a:r>
              <a:rPr lang="en" sz="1600"/>
              <a:t>GPT-3, PaLM</a:t>
            </a:r>
            <a:endParaRPr sz="1600"/>
          </a:p>
          <a:p>
            <a:pPr indent="0" lvl="0" marL="0" rtl="0" algn="l">
              <a:lnSpc>
                <a:spcPct val="90000"/>
              </a:lnSpc>
              <a:spcBef>
                <a:spcPts val="1200"/>
              </a:spcBef>
              <a:spcAft>
                <a:spcPts val="0"/>
              </a:spcAft>
              <a:buNone/>
            </a:pPr>
            <a:r>
              <a:rPr lang="en" sz="1600"/>
              <a:t>Game Playing / Deep Reinforcement Learning</a:t>
            </a:r>
            <a:endParaRPr sz="1600"/>
          </a:p>
          <a:p>
            <a:pPr indent="457200" lvl="0" marL="0" rtl="0" algn="l">
              <a:lnSpc>
                <a:spcPct val="90000"/>
              </a:lnSpc>
              <a:spcBef>
                <a:spcPts val="400"/>
              </a:spcBef>
              <a:spcAft>
                <a:spcPts val="0"/>
              </a:spcAft>
              <a:buNone/>
            </a:pPr>
            <a:r>
              <a:rPr lang="en" sz="1600"/>
              <a:t>AlphaGo, AlphaZero</a:t>
            </a:r>
            <a:endParaRPr sz="1600"/>
          </a:p>
          <a:p>
            <a:pPr indent="0" lvl="0" marL="0" rtl="0" algn="l">
              <a:lnSpc>
                <a:spcPct val="90000"/>
              </a:lnSpc>
              <a:spcBef>
                <a:spcPts val="1200"/>
              </a:spcBef>
              <a:spcAft>
                <a:spcPts val="0"/>
              </a:spcAft>
              <a:buNone/>
            </a:pPr>
            <a:r>
              <a:rPr lang="en" sz="1600"/>
              <a:t>Text-to-Image Models</a:t>
            </a:r>
            <a:endParaRPr sz="1600"/>
          </a:p>
          <a:p>
            <a:pPr indent="457200" lvl="0" marL="0" rtl="0" algn="l">
              <a:lnSpc>
                <a:spcPct val="90000"/>
              </a:lnSpc>
              <a:spcBef>
                <a:spcPts val="400"/>
              </a:spcBef>
              <a:spcAft>
                <a:spcPts val="0"/>
              </a:spcAft>
              <a:buNone/>
            </a:pPr>
            <a:r>
              <a:rPr lang="en" sz="1600"/>
              <a:t>Dall-E, ImaGen</a:t>
            </a:r>
            <a:endParaRPr sz="1600"/>
          </a:p>
          <a:p>
            <a:pPr indent="0" lvl="0" marL="0" rtl="0" algn="l">
              <a:spcBef>
                <a:spcPts val="200"/>
              </a:spcBef>
              <a:spcAft>
                <a:spcPts val="1200"/>
              </a:spcAft>
              <a:buNone/>
            </a:pPr>
            <a:r>
              <a:t/>
            </a:r>
            <a:endParaRPr sz="15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approach Machine Learning?</a:t>
            </a:r>
            <a:endParaRPr/>
          </a:p>
        </p:txBody>
      </p:sp>
      <p:sp>
        <p:nvSpPr>
          <p:cNvPr id="701" name="Google Shape;701;p119"/>
          <p:cNvSpPr txBox="1"/>
          <p:nvPr>
            <p:ph idx="1" type="body"/>
          </p:nvPr>
        </p:nvSpPr>
        <p:spPr>
          <a:xfrm>
            <a:off x="311700" y="1386800"/>
            <a:ext cx="8520600" cy="34164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AutoNum type="arabicPeriod"/>
            </a:pPr>
            <a:r>
              <a:rPr lang="en" sz="1600"/>
              <a:t>Python/R and libraries like </a:t>
            </a:r>
            <a:r>
              <a:rPr lang="en" sz="1600">
                <a:highlight>
                  <a:srgbClr val="FFFFFF"/>
                </a:highlight>
              </a:rPr>
              <a:t>NumPy, SciPy, Matplotlib, Seaborn, Scikit-Learn, Pandas, TensorFlow, PyTorch</a:t>
            </a:r>
            <a:endParaRPr sz="1600">
              <a:highlight>
                <a:srgbClr val="FFFFFF"/>
              </a:highlight>
            </a:endParaRPr>
          </a:p>
          <a:p>
            <a:pPr indent="-330200" lvl="0" marL="457200" rtl="0" algn="l">
              <a:lnSpc>
                <a:spcPct val="95000"/>
              </a:lnSpc>
              <a:spcBef>
                <a:spcPts val="0"/>
              </a:spcBef>
              <a:spcAft>
                <a:spcPts val="0"/>
              </a:spcAft>
              <a:buSzPts val="1600"/>
              <a:buAutoNum type="arabicPeriod"/>
            </a:pPr>
            <a:r>
              <a:rPr lang="en" sz="1600">
                <a:highlight>
                  <a:srgbClr val="FFFFFF"/>
                </a:highlight>
              </a:rPr>
              <a:t>Mathematics for ML</a:t>
            </a:r>
            <a:endParaRPr sz="1600">
              <a:highlight>
                <a:srgbClr val="FFFFFF"/>
              </a:highlight>
            </a:endParaRPr>
          </a:p>
          <a:p>
            <a:pPr indent="457200" lvl="0" marL="457200" rtl="0" algn="l">
              <a:lnSpc>
                <a:spcPct val="95000"/>
              </a:lnSpc>
              <a:spcBef>
                <a:spcPts val="1200"/>
              </a:spcBef>
              <a:spcAft>
                <a:spcPts val="0"/>
              </a:spcAft>
              <a:buNone/>
            </a:pPr>
            <a:r>
              <a:rPr lang="en" sz="1600">
                <a:highlight>
                  <a:srgbClr val="FFFFFF"/>
                </a:highlight>
              </a:rPr>
              <a:t>Probability &amp; Statistics - Random variables, Expectations, Distributions</a:t>
            </a:r>
            <a:endParaRPr sz="1600">
              <a:highlight>
                <a:srgbClr val="FFFFFF"/>
              </a:highlight>
            </a:endParaRPr>
          </a:p>
          <a:p>
            <a:pPr indent="457200" lvl="0" marL="457200" rtl="0" algn="l">
              <a:lnSpc>
                <a:spcPct val="95000"/>
              </a:lnSpc>
              <a:spcBef>
                <a:spcPts val="1200"/>
              </a:spcBef>
              <a:spcAft>
                <a:spcPts val="0"/>
              </a:spcAft>
              <a:buNone/>
            </a:pPr>
            <a:r>
              <a:rPr lang="en" sz="1600">
                <a:highlight>
                  <a:srgbClr val="FFFFFF"/>
                </a:highlight>
              </a:rPr>
              <a:t>Linear Algebra &amp; Matrix Calculus - Gradients/Hessians, Eigenvalue/vector</a:t>
            </a:r>
            <a:endParaRPr sz="1600">
              <a:solidFill>
                <a:srgbClr val="000000"/>
              </a:solidFill>
            </a:endParaRPr>
          </a:p>
          <a:p>
            <a:pPr indent="-330200" lvl="0" marL="457200" rtl="0" algn="l">
              <a:lnSpc>
                <a:spcPct val="70000"/>
              </a:lnSpc>
              <a:spcBef>
                <a:spcPts val="1200"/>
              </a:spcBef>
              <a:spcAft>
                <a:spcPts val="0"/>
              </a:spcAft>
              <a:buSzPts val="1600"/>
              <a:buAutoNum type="arabicPeriod"/>
            </a:pPr>
            <a:r>
              <a:rPr lang="en" sz="1600"/>
              <a:t>Understand the internals of ML algorithms</a:t>
            </a:r>
            <a:endParaRPr sz="1600"/>
          </a:p>
          <a:p>
            <a:pPr indent="-330200" lvl="0" marL="457200" rtl="0" algn="l">
              <a:lnSpc>
                <a:spcPct val="70000"/>
              </a:lnSpc>
              <a:spcBef>
                <a:spcPts val="0"/>
              </a:spcBef>
              <a:spcAft>
                <a:spcPts val="0"/>
              </a:spcAft>
              <a:buSzPts val="1600"/>
              <a:buAutoNum type="arabicPeriod"/>
            </a:pPr>
            <a:r>
              <a:rPr lang="en" sz="1600"/>
              <a:t>Build ML applications to know which algorithms to use when</a:t>
            </a:r>
            <a:endParaRPr sz="1600"/>
          </a:p>
          <a:p>
            <a:pPr indent="-330200" lvl="0" marL="457200" rtl="0" algn="l">
              <a:lnSpc>
                <a:spcPct val="70000"/>
              </a:lnSpc>
              <a:spcBef>
                <a:spcPts val="0"/>
              </a:spcBef>
              <a:spcAft>
                <a:spcPts val="0"/>
              </a:spcAft>
              <a:buSzPts val="1600"/>
              <a:buAutoNum type="arabicPeriod"/>
            </a:pPr>
            <a:r>
              <a:rPr lang="en" sz="1600"/>
              <a:t>Can read some ML research papers</a:t>
            </a:r>
            <a:endParaRPr sz="1600"/>
          </a:p>
          <a:p>
            <a:pPr indent="0" lvl="0" marL="457200" rtl="0" algn="l">
              <a:lnSpc>
                <a:spcPct val="70000"/>
              </a:lnSpc>
              <a:spcBef>
                <a:spcPts val="1200"/>
              </a:spcBef>
              <a:spcAft>
                <a:spcPts val="0"/>
              </a:spcAft>
              <a:buNone/>
            </a:pPr>
            <a:r>
              <a:t/>
            </a:r>
            <a:endParaRPr sz="1600"/>
          </a:p>
          <a:p>
            <a:pPr indent="0" lvl="0" marL="0" rtl="0" algn="l">
              <a:lnSpc>
                <a:spcPct val="95000"/>
              </a:lnSpc>
              <a:spcBef>
                <a:spcPts val="0"/>
              </a:spcBef>
              <a:spcAft>
                <a:spcPts val="1200"/>
              </a:spcAft>
              <a:buNone/>
            </a:pPr>
            <a:r>
              <a:rPr lang="en" sz="1600">
                <a:highlight>
                  <a:srgbClr val="FFFFFF"/>
                </a:highlight>
              </a:rPr>
              <a:t>Some good resources are mentioned in the next slide.</a:t>
            </a:r>
            <a:endParaRPr sz="1600">
              <a:highlight>
                <a:srgbClr val="FFFFFF"/>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707" name="Google Shape;707;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3b1b Series on Neural Network</a:t>
            </a:r>
            <a:endParaRPr/>
          </a:p>
          <a:p>
            <a:pPr indent="-342900" lvl="0" marL="457200" rtl="0" algn="l">
              <a:spcBef>
                <a:spcPts val="0"/>
              </a:spcBef>
              <a:spcAft>
                <a:spcPts val="0"/>
              </a:spcAft>
              <a:buSzPts val="1800"/>
              <a:buAutoNum type="arabicPeriod"/>
            </a:pPr>
            <a:r>
              <a:rPr lang="en"/>
              <a:t>CS229</a:t>
            </a:r>
            <a:endParaRPr/>
          </a:p>
          <a:p>
            <a:pPr indent="-342900" lvl="0" marL="457200" rtl="0" algn="l">
              <a:spcBef>
                <a:spcPts val="0"/>
              </a:spcBef>
              <a:spcAft>
                <a:spcPts val="0"/>
              </a:spcAft>
              <a:buSzPts val="1800"/>
              <a:buAutoNum type="arabicPeriod"/>
            </a:pPr>
            <a:r>
              <a:rPr lang="en"/>
              <a:t>CS244D</a:t>
            </a:r>
            <a:endParaRPr/>
          </a:p>
          <a:p>
            <a:pPr indent="-342900" lvl="0" marL="457200" rtl="0" algn="l">
              <a:spcBef>
                <a:spcPts val="0"/>
              </a:spcBef>
              <a:spcAft>
                <a:spcPts val="0"/>
              </a:spcAft>
              <a:buSzPts val="1800"/>
              <a:buAutoNum type="arabicPeriod"/>
            </a:pPr>
            <a:r>
              <a:rPr lang="en"/>
              <a:t>CS231N</a:t>
            </a:r>
            <a:endParaRPr/>
          </a:p>
          <a:p>
            <a:pPr indent="-342900" lvl="0" marL="457200" rtl="0" algn="l">
              <a:spcBef>
                <a:spcPts val="0"/>
              </a:spcBef>
              <a:spcAft>
                <a:spcPts val="0"/>
              </a:spcAft>
              <a:buSzPts val="1800"/>
              <a:buAutoNum type="arabicPeriod"/>
            </a:pPr>
            <a:r>
              <a:rPr lang="en"/>
              <a:t>CS224N</a:t>
            </a:r>
            <a:endParaRPr/>
          </a:p>
          <a:p>
            <a:pPr indent="-342900" lvl="0" marL="457200" rtl="0" algn="l">
              <a:spcBef>
                <a:spcPts val="0"/>
              </a:spcBef>
              <a:spcAft>
                <a:spcPts val="0"/>
              </a:spcAft>
              <a:buSzPts val="1800"/>
              <a:buAutoNum type="arabicPeriod"/>
            </a:pPr>
            <a:r>
              <a:rPr lang="en"/>
              <a:t>Pattern Recognition and Machine Learning: Bishop</a:t>
            </a:r>
            <a:endParaRPr/>
          </a:p>
          <a:p>
            <a:pPr indent="0" lvl="0" marL="0" rtl="0" algn="l">
              <a:spcBef>
                <a:spcPts val="1200"/>
              </a:spcBef>
              <a:spcAft>
                <a:spcPts val="12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Media</a:t>
            </a:r>
            <a:endParaRPr/>
          </a:p>
        </p:txBody>
      </p:sp>
      <p:sp>
        <p:nvSpPr>
          <p:cNvPr id="713" name="Google Shape;713;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Follow our social media handles for regular updates</a:t>
            </a:r>
            <a:endParaRPr/>
          </a:p>
        </p:txBody>
      </p:sp>
      <p:pic>
        <p:nvPicPr>
          <p:cNvPr id="714" name="Google Shape;714;p121"/>
          <p:cNvPicPr preferRelativeResize="0"/>
          <p:nvPr/>
        </p:nvPicPr>
        <p:blipFill>
          <a:blip r:embed="rId3">
            <a:alphaModFix/>
          </a:blip>
          <a:stretch>
            <a:fillRect/>
          </a:stretch>
        </p:blipFill>
        <p:spPr>
          <a:xfrm>
            <a:off x="525625" y="1751850"/>
            <a:ext cx="1639800" cy="1639800"/>
          </a:xfrm>
          <a:prstGeom prst="rect">
            <a:avLst/>
          </a:prstGeom>
          <a:noFill/>
          <a:ln>
            <a:noFill/>
          </a:ln>
        </p:spPr>
      </p:pic>
      <p:sp>
        <p:nvSpPr>
          <p:cNvPr id="715" name="Google Shape;715;p121"/>
          <p:cNvSpPr txBox="1"/>
          <p:nvPr/>
        </p:nvSpPr>
        <p:spPr>
          <a:xfrm>
            <a:off x="80282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Instagram</a:t>
            </a:r>
            <a:endParaRPr>
              <a:latin typeface="Source Sans Pro"/>
              <a:ea typeface="Source Sans Pro"/>
              <a:cs typeface="Source Sans Pro"/>
              <a:sym typeface="Source Sans Pro"/>
            </a:endParaRPr>
          </a:p>
        </p:txBody>
      </p:sp>
      <p:pic>
        <p:nvPicPr>
          <p:cNvPr id="716" name="Google Shape;716;p121"/>
          <p:cNvPicPr preferRelativeResize="0"/>
          <p:nvPr/>
        </p:nvPicPr>
        <p:blipFill>
          <a:blip r:embed="rId4">
            <a:alphaModFix/>
          </a:blip>
          <a:stretch>
            <a:fillRect/>
          </a:stretch>
        </p:blipFill>
        <p:spPr>
          <a:xfrm>
            <a:off x="2643500" y="1751850"/>
            <a:ext cx="1639799" cy="1639799"/>
          </a:xfrm>
          <a:prstGeom prst="rect">
            <a:avLst/>
          </a:prstGeom>
          <a:noFill/>
          <a:ln>
            <a:noFill/>
          </a:ln>
        </p:spPr>
      </p:pic>
      <p:sp>
        <p:nvSpPr>
          <p:cNvPr id="717" name="Google Shape;717;p121"/>
          <p:cNvSpPr txBox="1"/>
          <p:nvPr/>
        </p:nvSpPr>
        <p:spPr>
          <a:xfrm>
            <a:off x="292070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Twitter</a:t>
            </a:r>
            <a:endParaRPr>
              <a:latin typeface="Source Sans Pro"/>
              <a:ea typeface="Source Sans Pro"/>
              <a:cs typeface="Source Sans Pro"/>
              <a:sym typeface="Source Sans Pro"/>
            </a:endParaRPr>
          </a:p>
        </p:txBody>
      </p:sp>
      <p:pic>
        <p:nvPicPr>
          <p:cNvPr id="718" name="Google Shape;718;p121"/>
          <p:cNvPicPr preferRelativeResize="0"/>
          <p:nvPr/>
        </p:nvPicPr>
        <p:blipFill>
          <a:blip r:embed="rId5">
            <a:alphaModFix/>
          </a:blip>
          <a:stretch>
            <a:fillRect/>
          </a:stretch>
        </p:blipFill>
        <p:spPr>
          <a:xfrm>
            <a:off x="4761375" y="1751850"/>
            <a:ext cx="1639801" cy="1639801"/>
          </a:xfrm>
          <a:prstGeom prst="rect">
            <a:avLst/>
          </a:prstGeom>
          <a:noFill/>
          <a:ln>
            <a:noFill/>
          </a:ln>
        </p:spPr>
      </p:pic>
      <p:sp>
        <p:nvSpPr>
          <p:cNvPr id="719" name="Google Shape;719;p121"/>
          <p:cNvSpPr txBox="1"/>
          <p:nvPr/>
        </p:nvSpPr>
        <p:spPr>
          <a:xfrm>
            <a:off x="5038575"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YouTube</a:t>
            </a:r>
            <a:endParaRPr>
              <a:latin typeface="Source Sans Pro"/>
              <a:ea typeface="Source Sans Pro"/>
              <a:cs typeface="Source Sans Pro"/>
              <a:sym typeface="Source Sans Pro"/>
            </a:endParaRPr>
          </a:p>
        </p:txBody>
      </p:sp>
      <p:pic>
        <p:nvPicPr>
          <p:cNvPr id="720" name="Google Shape;720;p121"/>
          <p:cNvPicPr preferRelativeResize="0"/>
          <p:nvPr/>
        </p:nvPicPr>
        <p:blipFill>
          <a:blip r:embed="rId6">
            <a:alphaModFix/>
          </a:blip>
          <a:stretch>
            <a:fillRect/>
          </a:stretch>
        </p:blipFill>
        <p:spPr>
          <a:xfrm>
            <a:off x="6879250" y="1751850"/>
            <a:ext cx="1639800" cy="1639800"/>
          </a:xfrm>
          <a:prstGeom prst="rect">
            <a:avLst/>
          </a:prstGeom>
          <a:noFill/>
          <a:ln>
            <a:noFill/>
          </a:ln>
        </p:spPr>
      </p:pic>
      <p:sp>
        <p:nvSpPr>
          <p:cNvPr id="721" name="Google Shape;721;p121"/>
          <p:cNvSpPr txBox="1"/>
          <p:nvPr/>
        </p:nvSpPr>
        <p:spPr>
          <a:xfrm>
            <a:off x="7156450" y="3391650"/>
            <a:ext cx="108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ource Sans Pro"/>
                <a:ea typeface="Source Sans Pro"/>
                <a:cs typeface="Source Sans Pro"/>
                <a:sym typeface="Source Sans Pro"/>
              </a:rPr>
              <a:t>WhatsApp</a:t>
            </a:r>
            <a:endParaRPr>
              <a:latin typeface="Source Sans Pro"/>
              <a:ea typeface="Source Sans Pro"/>
              <a:cs typeface="Source Sans Pro"/>
              <a:sym typeface="Source Sans Pr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2"/>
          <p:cNvSpPr txBox="1"/>
          <p:nvPr>
            <p:ph type="title"/>
          </p:nvPr>
        </p:nvSpPr>
        <p:spPr>
          <a:xfrm>
            <a:off x="311700" y="1359050"/>
            <a:ext cx="8520600" cy="2192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7200"/>
              <a:t>Any Questions or Suggestions?</a:t>
            </a:r>
            <a:endParaRPr sz="7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3"/>
          <p:cNvSpPr txBox="1"/>
          <p:nvPr>
            <p:ph type="title"/>
          </p:nvPr>
        </p:nvSpPr>
        <p:spPr>
          <a:xfrm>
            <a:off x="311700" y="1838700"/>
            <a:ext cx="8520600" cy="146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7200"/>
              <a:t>Thank You!</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